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6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1" r:id="rId56"/>
    <p:sldId id="312" r:id="rId57"/>
    <p:sldId id="313" r:id="rId58"/>
    <p:sldId id="314" r:id="rId59"/>
    <p:sldId id="315" r:id="rId60"/>
    <p:sldId id="316" r:id="rId61"/>
    <p:sldId id="317" r:id="rId62"/>
    <p:sldId id="319" r:id="rId63"/>
    <p:sldId id="320" r:id="rId64"/>
    <p:sldId id="321" r:id="rId65"/>
    <p:sldId id="322" r:id="rId66"/>
    <p:sldId id="323" r:id="rId67"/>
    <p:sldId id="325" r:id="rId68"/>
  </p:sldIdLst>
  <p:sldSz cx="9144000" cy="5143500" type="screen16x9"/>
  <p:notesSz cx="6858000" cy="9144000"/>
  <p:embeddedFontLst>
    <p:embeddedFont>
      <p:font typeface="Lato" panose="020B0604020202020204" charset="0"/>
      <p:regular r:id="rId70"/>
      <p:bold r:id="rId71"/>
      <p:italic r:id="rId72"/>
      <p:boldItalic r:id="rId73"/>
    </p:embeddedFont>
    <p:embeddedFont>
      <p:font typeface="Playfair Display"/>
      <p:regular r:id="rId74"/>
      <p:bold r:id="rId75"/>
      <p:italic r:id="rId76"/>
      <p:boldItalic r:id="rId77"/>
    </p:embeddedFont>
    <p:embeddedFont>
      <p:font typeface="Meiryo" panose="020B0604030504040204" pitchFamily="50" charset="-128"/>
      <p:regular r:id="rId78"/>
      <p:bold r:id="rId79"/>
      <p:italic r:id="rId80"/>
      <p:boldItalic r:id="rId8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B462395-AEED-47BD-9A5C-0B3710BF65EF}">
  <a:tblStyle styleId="{0B462395-AEED-47BD-9A5C-0B3710BF65EF}" styleName="Table_0">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2" d="100"/>
          <a:sy n="102" d="100"/>
        </p:scale>
        <p:origin x="48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font" Target="fonts/font7.fntdata"/><Relationship Id="rId8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font" Target="fonts/font5.fntdata"/><Relationship Id="rId79" Type="http://schemas.openxmlformats.org/officeDocument/2006/relationships/font" Target="fonts/font10.fntdata"/><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77" Type="http://schemas.openxmlformats.org/officeDocument/2006/relationships/font" Target="fonts/font8.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3.fntdata"/><Relationship Id="rId80" Type="http://schemas.openxmlformats.org/officeDocument/2006/relationships/font" Target="fonts/font11.fntdata"/><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font" Target="fonts/font1.fntdata"/><Relationship Id="rId75" Type="http://schemas.openxmlformats.org/officeDocument/2006/relationships/font" Target="fonts/font6.fntdata"/><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font" Target="fonts/font4.fntdata"/><Relationship Id="rId78" Type="http://schemas.openxmlformats.org/officeDocument/2006/relationships/font" Target="fonts/font9.fntdata"/><Relationship Id="rId81" Type="http://schemas.openxmlformats.org/officeDocument/2006/relationships/font" Target="fonts/font1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100" b="0" i="0" u="none" strike="noStrike" cap="none">
                <a:solidFill>
                  <a:schemeClr val="dk1"/>
                </a:solidFill>
                <a:latin typeface="Arial"/>
                <a:ea typeface="Arial"/>
                <a:cs typeface="Arial"/>
                <a:sym typeface="Arial"/>
              </a:defRPr>
            </a:lvl2pPr>
            <a:lvl3pPr marL="914400" marR="0" lvl="2" indent="0" algn="l" rtl="0">
              <a:spcBef>
                <a:spcPts val="0"/>
              </a:spcBef>
              <a:buNone/>
              <a:defRPr sz="1100" b="0" i="0" u="none" strike="noStrike" cap="none">
                <a:solidFill>
                  <a:schemeClr val="dk1"/>
                </a:solidFill>
                <a:latin typeface="Arial"/>
                <a:ea typeface="Arial"/>
                <a:cs typeface="Arial"/>
                <a:sym typeface="Arial"/>
              </a:defRPr>
            </a:lvl3pPr>
            <a:lvl4pPr marL="1371600" marR="0" lvl="3" indent="0" algn="l" rtl="0">
              <a:spcBef>
                <a:spcPts val="0"/>
              </a:spcBef>
              <a:buNone/>
              <a:defRPr sz="1100" b="0" i="0" u="none" strike="noStrike" cap="none">
                <a:solidFill>
                  <a:schemeClr val="dk1"/>
                </a:solidFill>
                <a:latin typeface="Arial"/>
                <a:ea typeface="Arial"/>
                <a:cs typeface="Arial"/>
                <a:sym typeface="Arial"/>
              </a:defRPr>
            </a:lvl4pPr>
            <a:lvl5pPr marL="1828800" marR="0" lvl="4" indent="0" algn="l" rtl="0">
              <a:spcBef>
                <a:spcPts val="0"/>
              </a:spcBef>
              <a:buNone/>
              <a:defRPr sz="1100" b="0" i="0" u="none" strike="noStrike" cap="none">
                <a:solidFill>
                  <a:schemeClr val="dk1"/>
                </a:solidFill>
                <a:latin typeface="Arial"/>
                <a:ea typeface="Arial"/>
                <a:cs typeface="Arial"/>
                <a:sym typeface="Arial"/>
              </a:defRPr>
            </a:lvl5pPr>
            <a:lvl6pPr marL="2286000" marR="0" lvl="5" indent="0" algn="l" rtl="0">
              <a:spcBef>
                <a:spcPts val="0"/>
              </a:spcBef>
              <a:buNone/>
              <a:defRPr sz="1100" b="0" i="0" u="none" strike="noStrike" cap="none">
                <a:solidFill>
                  <a:schemeClr val="dk1"/>
                </a:solidFill>
                <a:latin typeface="Arial"/>
                <a:ea typeface="Arial"/>
                <a:cs typeface="Arial"/>
                <a:sym typeface="Arial"/>
              </a:defRPr>
            </a:lvl6pPr>
            <a:lvl7pPr marL="2743200" marR="0" lvl="6" indent="0" algn="l" rtl="0">
              <a:spcBef>
                <a:spcPts val="0"/>
              </a:spcBef>
              <a:buNone/>
              <a:defRPr sz="1100" b="0" i="0" u="none" strike="noStrike" cap="none">
                <a:solidFill>
                  <a:schemeClr val="dk1"/>
                </a:solidFill>
                <a:latin typeface="Arial"/>
                <a:ea typeface="Arial"/>
                <a:cs typeface="Arial"/>
                <a:sym typeface="Arial"/>
              </a:defRPr>
            </a:lvl7pPr>
            <a:lvl8pPr marL="3200400" marR="0" lvl="7" indent="0" algn="l" rtl="0">
              <a:spcBef>
                <a:spcPts val="0"/>
              </a:spcBef>
              <a:buNone/>
              <a:defRPr sz="1100" b="0" i="0" u="none" strike="noStrike" cap="none">
                <a:solidFill>
                  <a:schemeClr val="dk1"/>
                </a:solidFill>
                <a:latin typeface="Arial"/>
                <a:ea typeface="Arial"/>
                <a:cs typeface="Arial"/>
                <a:sym typeface="Arial"/>
              </a:defRPr>
            </a:lvl8pPr>
            <a:lvl9pPr marL="3657600" marR="0" lvl="8" indent="0" algn="l" rtl="0">
              <a:spcBef>
                <a:spcPts val="0"/>
              </a:spcBef>
              <a:buNone/>
              <a:defRPr sz="11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299928093"/>
      </p:ext>
    </p:extLst>
  </p:cSld>
  <p:clrMap bg1="lt1" tx1="dk1" bg2="dk2" tx2="lt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trendy.nikkeibp.co.jp/article/pickup/20150515/1064488/"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Shape 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5" name="Shape 5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3212908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2" name="Shape 14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0697726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Shape 1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4" name="Shape 15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7551604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3" name="Shape 1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r>
              <a:rPr lang="ja"/>
              <a:t>ファン同士の間に存在するヒエラルキーの形態、日本と台湾のジャニーズファンの比較をしてファンコミュニティの生態を明らかにした。ファン資本を用いて取得したアイドル情報のファンコミュニティへの提供方法がファンコミュニティでの地位向上に結びつくため、ヒエラルキー形成の源泉となっている。また、ファン同士のヒエラルキーの形成に伴い、権力の行使が起こっている。</a:t>
            </a:r>
          </a:p>
        </p:txBody>
      </p:sp>
    </p:spTree>
    <p:extLst>
      <p:ext uri="{BB962C8B-B14F-4D97-AF65-F5344CB8AC3E}">
        <p14:creationId xmlns:p14="http://schemas.microsoft.com/office/powerpoint/2010/main" val="19735543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Shape 1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1" name="Shape 17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1250318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9" name="Shape 17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9572725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Shape 1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87" name="Shape 18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2905090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94" name="Shape 19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5688665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02" name="Shape 202"/>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4370768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09" name="Shape 20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r>
              <a:rPr lang="ja"/>
              <a:t>1962年～14個のグループが存在し、それぞれにファンがいる</a:t>
            </a:r>
          </a:p>
        </p:txBody>
      </p:sp>
    </p:spTree>
    <p:extLst>
      <p:ext uri="{BB962C8B-B14F-4D97-AF65-F5344CB8AC3E}">
        <p14:creationId xmlns:p14="http://schemas.microsoft.com/office/powerpoint/2010/main" val="32176965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19" name="Shape 21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9385116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3" name="Shape 6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809823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Shape 2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37" name="Shape 23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3550141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Shape 25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53" name="Shape 25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ja" sz="1400" u="sng">
                <a:solidFill>
                  <a:schemeClr val="hlink"/>
                </a:solidFill>
                <a:hlinkClick r:id="rId3"/>
              </a:rPr>
              <a:t>http://trendy.nikkeibp.co.jp/article/pickup/20150515/1064488/</a:t>
            </a:r>
          </a:p>
          <a:p>
            <a:pPr lvl="0" rtl="0">
              <a:spcBef>
                <a:spcPts val="0"/>
              </a:spcBef>
              <a:buNone/>
            </a:pPr>
            <a:r>
              <a:rPr lang="ja" sz="1200">
                <a:solidFill>
                  <a:srgbClr val="333333"/>
                </a:solidFill>
                <a:highlight>
                  <a:srgbClr val="FFFFFF"/>
                </a:highlight>
                <a:latin typeface="Meiryo"/>
                <a:ea typeface="Meiryo"/>
                <a:cs typeface="Meiryo"/>
                <a:sym typeface="Meiryo"/>
              </a:rPr>
              <a:t>音楽ソフト＝オーディオレコード＋音楽ビデオ</a:t>
            </a:r>
          </a:p>
          <a:p>
            <a:pPr lvl="0">
              <a:spcBef>
                <a:spcPts val="0"/>
              </a:spcBef>
              <a:buNone/>
            </a:pPr>
            <a:r>
              <a:rPr lang="ja" sz="1200">
                <a:solidFill>
                  <a:srgbClr val="333333"/>
                </a:solidFill>
                <a:highlight>
                  <a:srgbClr val="FFFFFF"/>
                </a:highlight>
                <a:latin typeface="Meiryo"/>
                <a:ea typeface="Meiryo"/>
                <a:cs typeface="Meiryo"/>
                <a:sym typeface="Meiryo"/>
              </a:rPr>
              <a:t>ライブを通してグッズ、チケットから利益を得られる</a:t>
            </a:r>
          </a:p>
        </p:txBody>
      </p:sp>
    </p:spTree>
    <p:extLst>
      <p:ext uri="{BB962C8B-B14F-4D97-AF65-F5344CB8AC3E}">
        <p14:creationId xmlns:p14="http://schemas.microsoft.com/office/powerpoint/2010/main" val="25986792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Shape 2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65" name="Shape 2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1276211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Shape 2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81" name="Shape 281"/>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5129711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Shape 29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91" name="Shape 29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5083403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Shape 2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00" name="Shape 30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9167758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Shape 3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12" name="Shape 312"/>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1989966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Shape 3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19" name="Shape 31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9802397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Shape 32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28" name="Shape 328"/>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r>
              <a:rPr lang="ja"/>
              <a:t>アイドルを一ブランドとしてとらえ、維持されている理由を考えました。</a:t>
            </a:r>
          </a:p>
        </p:txBody>
      </p:sp>
    </p:spTree>
    <p:extLst>
      <p:ext uri="{BB962C8B-B14F-4D97-AF65-F5344CB8AC3E}">
        <p14:creationId xmlns:p14="http://schemas.microsoft.com/office/powerpoint/2010/main" val="42568996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Shape 3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34" name="Shape 33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9850170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1" name="Shape 71"/>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r>
              <a:rPr lang="ja" sz="1100" b="0" i="0" u="none" strike="noStrike" cap="none">
                <a:solidFill>
                  <a:schemeClr val="dk1"/>
                </a:solidFill>
                <a:latin typeface="Arial"/>
                <a:ea typeface="Arial"/>
                <a:cs typeface="Arial"/>
                <a:sym typeface="Arial"/>
              </a:rPr>
              <a:t>直す必要あり</a:t>
            </a:r>
          </a:p>
        </p:txBody>
      </p:sp>
    </p:spTree>
    <p:extLst>
      <p:ext uri="{BB962C8B-B14F-4D97-AF65-F5344CB8AC3E}">
        <p14:creationId xmlns:p14="http://schemas.microsoft.com/office/powerpoint/2010/main" val="14120830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45" name="Shape 3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9424318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Shape 3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68" name="Shape 368"/>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3894302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Shape 3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82" name="Shape 382"/>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r>
              <a:rPr lang="ja"/>
              <a:t>愛着に注目した理由</a:t>
            </a:r>
          </a:p>
        </p:txBody>
      </p:sp>
    </p:spTree>
    <p:extLst>
      <p:ext uri="{BB962C8B-B14F-4D97-AF65-F5344CB8AC3E}">
        <p14:creationId xmlns:p14="http://schemas.microsoft.com/office/powerpoint/2010/main" val="11984836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Shape 3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89" name="Shape 38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83959982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Shape 3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00" name="Shape 40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6192804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Shape 4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08" name="Shape 408"/>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421234561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Shape 4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17" name="Shape 41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09896026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Shape 4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26" name="Shape 42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22387757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6" name="Shape 4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37" name="Shape 43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lnSpc>
                <a:spcPct val="115000"/>
              </a:lnSpc>
              <a:spcBef>
                <a:spcPts val="0"/>
              </a:spcBef>
              <a:spcAft>
                <a:spcPts val="0"/>
              </a:spcAft>
              <a:buClr>
                <a:schemeClr val="dk2"/>
              </a:buClr>
              <a:buSzPct val="25000"/>
              <a:buFont typeface="Lato"/>
              <a:buNone/>
            </a:pPr>
            <a:r>
              <a:rPr lang="ja" sz="1800" b="0" i="0" u="none" strike="noStrike" cap="none">
                <a:solidFill>
                  <a:schemeClr val="dk2"/>
                </a:solidFill>
                <a:latin typeface="Lato"/>
                <a:ea typeface="Lato"/>
                <a:cs typeface="Lato"/>
                <a:sym typeface="Lato"/>
              </a:rPr>
              <a:t>例：シャンプーで頭髪をきれいにするという機能的価値とシャンプーの香りによってリラックス感を得たり、高級イメージのブランドを使用することによって満足感を味わうという情緒的価値。</a:t>
            </a:r>
          </a:p>
          <a:p>
            <a:pPr marL="0" marR="0" lvl="0" indent="0" algn="l" rtl="0">
              <a:lnSpc>
                <a:spcPct val="115000"/>
              </a:lnSpc>
              <a:spcBef>
                <a:spcPts val="1600"/>
              </a:spcBef>
              <a:spcAft>
                <a:spcPts val="0"/>
              </a:spcAft>
              <a:buClr>
                <a:schemeClr val="dk2"/>
              </a:buClr>
              <a:buSzPct val="25000"/>
              <a:buFont typeface="Lato"/>
              <a:buNone/>
            </a:pPr>
            <a:r>
              <a:rPr lang="ja" sz="1800" b="1" i="0" u="none" strike="noStrike" cap="none">
                <a:solidFill>
                  <a:schemeClr val="dk2"/>
                </a:solidFill>
                <a:latin typeface="Lato"/>
                <a:ea typeface="Lato"/>
                <a:cs typeface="Lato"/>
                <a:sym typeface="Lato"/>
              </a:rPr>
              <a:t>ブランドへの愛着</a:t>
            </a:r>
            <a:r>
              <a:rPr lang="ja" sz="1800" b="0" i="0" u="none" strike="noStrike" cap="none">
                <a:solidFill>
                  <a:schemeClr val="dk2"/>
                </a:solidFill>
                <a:latin typeface="Lato"/>
                <a:ea typeface="Lato"/>
                <a:cs typeface="Lato"/>
                <a:sym typeface="Lato"/>
              </a:rPr>
              <a:t>は商品・ブランドの機能・効能で構成されるものではなく</a:t>
            </a:r>
            <a:r>
              <a:rPr lang="ja" sz="1800" b="1" i="0" u="none" strike="noStrike" cap="none">
                <a:solidFill>
                  <a:srgbClr val="FF0000"/>
                </a:solidFill>
                <a:latin typeface="Lato"/>
                <a:ea typeface="Lato"/>
                <a:cs typeface="Lato"/>
                <a:sym typeface="Lato"/>
              </a:rPr>
              <a:t>消費者の生活に、経験に入り込んだ情緒的価値</a:t>
            </a:r>
            <a:r>
              <a:rPr lang="ja" sz="1800" b="0" i="0" u="none" strike="noStrike" cap="none">
                <a:solidFill>
                  <a:schemeClr val="dk2"/>
                </a:solidFill>
                <a:latin typeface="Lato"/>
                <a:ea typeface="Lato"/>
                <a:cs typeface="Lato"/>
                <a:sym typeface="Lato"/>
              </a:rPr>
              <a:t>がカギになる。</a:t>
            </a:r>
          </a:p>
          <a:p>
            <a:pPr marL="0" marR="0" lvl="0" indent="0" algn="l" rtl="0">
              <a:spcBef>
                <a:spcPts val="160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82572062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Shape 44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47" name="Shape 44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3467606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9" name="Shape 7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04092668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Shape 4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64" name="Shape 46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spcAft>
                <a:spcPts val="0"/>
              </a:spcAft>
              <a:buClr>
                <a:schemeClr val="dk1"/>
              </a:buClr>
              <a:buSzPct val="25000"/>
              <a:buFont typeface="Arial"/>
              <a:buNone/>
            </a:pPr>
            <a:r>
              <a:rPr lang="ja" sz="1100" b="0" i="0" u="none" strike="noStrike" cap="none">
                <a:solidFill>
                  <a:schemeClr val="dk1"/>
                </a:solidFill>
                <a:latin typeface="Arial"/>
                <a:ea typeface="Arial"/>
                <a:cs typeface="Arial"/>
                <a:sym typeface="Arial"/>
              </a:rPr>
              <a:t>1-1　対応のあるt検定</a:t>
            </a:r>
          </a:p>
          <a:p>
            <a:pPr marL="0" marR="0" lvl="0" indent="0" algn="l" rtl="0">
              <a:spcBef>
                <a:spcPts val="0"/>
              </a:spcBef>
              <a:buClr>
                <a:schemeClr val="dk1"/>
              </a:buClr>
              <a:buSzPct val="25000"/>
              <a:buFont typeface="Arial"/>
              <a:buNone/>
            </a:pPr>
            <a:r>
              <a:rPr lang="ja" sz="1100" b="0" i="0" u="none" strike="noStrike" cap="none">
                <a:solidFill>
                  <a:schemeClr val="dk1"/>
                </a:solidFill>
                <a:latin typeface="Arial"/>
                <a:ea typeface="Arial"/>
                <a:cs typeface="Arial"/>
                <a:sym typeface="Arial"/>
              </a:rPr>
              <a:t>1-2   対応のあるt検定</a:t>
            </a:r>
          </a:p>
        </p:txBody>
      </p:sp>
    </p:spTree>
    <p:extLst>
      <p:ext uri="{BB962C8B-B14F-4D97-AF65-F5344CB8AC3E}">
        <p14:creationId xmlns:p14="http://schemas.microsoft.com/office/powerpoint/2010/main" val="179992586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Shape 4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73" name="Shape 47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r>
              <a:rPr lang="ja" sz="1100" b="0" i="0" u="none" strike="noStrike" cap="none">
                <a:solidFill>
                  <a:schemeClr val="dk1"/>
                </a:solidFill>
                <a:latin typeface="Arial"/>
                <a:ea typeface="Arial"/>
                <a:cs typeface="Arial"/>
                <a:sym typeface="Arial"/>
              </a:rPr>
              <a:t>愛着→ロイヤリティ</a:t>
            </a:r>
          </a:p>
        </p:txBody>
      </p:sp>
    </p:spTree>
    <p:extLst>
      <p:ext uri="{BB962C8B-B14F-4D97-AF65-F5344CB8AC3E}">
        <p14:creationId xmlns:p14="http://schemas.microsoft.com/office/powerpoint/2010/main" val="102829824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
        <p:cNvGrpSpPr/>
        <p:nvPr/>
      </p:nvGrpSpPr>
      <p:grpSpPr>
        <a:xfrm>
          <a:off x="0" y="0"/>
          <a:ext cx="0" cy="0"/>
          <a:chOff x="0" y="0"/>
          <a:chExt cx="0" cy="0"/>
        </a:xfrm>
      </p:grpSpPr>
      <p:sp>
        <p:nvSpPr>
          <p:cNvPr id="481" name="Shape 4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82" name="Shape 48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19662124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
        <p:cNvGrpSpPr/>
        <p:nvPr/>
      </p:nvGrpSpPr>
      <p:grpSpPr>
        <a:xfrm>
          <a:off x="0" y="0"/>
          <a:ext cx="0" cy="0"/>
          <a:chOff x="0" y="0"/>
          <a:chExt cx="0" cy="0"/>
        </a:xfrm>
      </p:grpSpPr>
      <p:sp>
        <p:nvSpPr>
          <p:cNvPr id="489" name="Shape 4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90" name="Shape 49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25450313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3"/>
        <p:cNvGrpSpPr/>
        <p:nvPr/>
      </p:nvGrpSpPr>
      <p:grpSpPr>
        <a:xfrm>
          <a:off x="0" y="0"/>
          <a:ext cx="0" cy="0"/>
          <a:chOff x="0" y="0"/>
          <a:chExt cx="0" cy="0"/>
        </a:xfrm>
      </p:grpSpPr>
      <p:sp>
        <p:nvSpPr>
          <p:cNvPr id="504" name="Shape 5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05" name="Shape 5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56276038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2"/>
        <p:cNvGrpSpPr/>
        <p:nvPr/>
      </p:nvGrpSpPr>
      <p:grpSpPr>
        <a:xfrm>
          <a:off x="0" y="0"/>
          <a:ext cx="0" cy="0"/>
          <a:chOff x="0" y="0"/>
          <a:chExt cx="0" cy="0"/>
        </a:xfrm>
      </p:grpSpPr>
      <p:sp>
        <p:nvSpPr>
          <p:cNvPr id="513" name="Shape 5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14" name="Shape 51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97931792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Shape 5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27" name="Shape 5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00809587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9"/>
        <p:cNvGrpSpPr/>
        <p:nvPr/>
      </p:nvGrpSpPr>
      <p:grpSpPr>
        <a:xfrm>
          <a:off x="0" y="0"/>
          <a:ext cx="0" cy="0"/>
          <a:chOff x="0" y="0"/>
          <a:chExt cx="0" cy="0"/>
        </a:xfrm>
      </p:grpSpPr>
      <p:sp>
        <p:nvSpPr>
          <p:cNvPr id="540" name="Shape 54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41" name="Shape 54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79112432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
        <p:cNvGrpSpPr/>
        <p:nvPr/>
      </p:nvGrpSpPr>
      <p:grpSpPr>
        <a:xfrm>
          <a:off x="0" y="0"/>
          <a:ext cx="0" cy="0"/>
          <a:chOff x="0" y="0"/>
          <a:chExt cx="0" cy="0"/>
        </a:xfrm>
      </p:grpSpPr>
      <p:sp>
        <p:nvSpPr>
          <p:cNvPr id="549" name="Shape 5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50" name="Shape 55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83129933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7"/>
        <p:cNvGrpSpPr/>
        <p:nvPr/>
      </p:nvGrpSpPr>
      <p:grpSpPr>
        <a:xfrm>
          <a:off x="0" y="0"/>
          <a:ext cx="0" cy="0"/>
          <a:chOff x="0" y="0"/>
          <a:chExt cx="0" cy="0"/>
        </a:xfrm>
      </p:grpSpPr>
      <p:sp>
        <p:nvSpPr>
          <p:cNvPr id="558" name="Shape 5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59" name="Shape 55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r>
              <a:rPr lang="ja"/>
              <a:t>嵐ファン59人</a:t>
            </a:r>
          </a:p>
        </p:txBody>
      </p:sp>
    </p:spTree>
    <p:extLst>
      <p:ext uri="{BB962C8B-B14F-4D97-AF65-F5344CB8AC3E}">
        <p14:creationId xmlns:p14="http://schemas.microsoft.com/office/powerpoint/2010/main" val="19902059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0" name="Shape 9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73296471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7"/>
        <p:cNvGrpSpPr/>
        <p:nvPr/>
      </p:nvGrpSpPr>
      <p:grpSpPr>
        <a:xfrm>
          <a:off x="0" y="0"/>
          <a:ext cx="0" cy="0"/>
          <a:chOff x="0" y="0"/>
          <a:chExt cx="0" cy="0"/>
        </a:xfrm>
      </p:grpSpPr>
      <p:sp>
        <p:nvSpPr>
          <p:cNvPr id="568" name="Shape 56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69" name="Shape 56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lvl="0" rtl="0">
              <a:spcBef>
                <a:spcPts val="0"/>
              </a:spcBef>
              <a:buClr>
                <a:srgbClr val="000000"/>
              </a:buClr>
              <a:buSzPct val="25000"/>
              <a:buFont typeface="Arial"/>
              <a:buNone/>
            </a:pPr>
            <a:r>
              <a:rPr lang="ja" sz="1800" b="1">
                <a:solidFill>
                  <a:srgbClr val="000000"/>
                </a:solidFill>
              </a:rPr>
              <a:t>一定の関心によってある格差が当事者の心に留まった途端、その格差は見過ごすことのできない</a:t>
            </a:r>
          </a:p>
          <a:p>
            <a:pPr lvl="0" rtl="0">
              <a:spcBef>
                <a:spcPts val="0"/>
              </a:spcBef>
              <a:buClr>
                <a:srgbClr val="000000"/>
              </a:buClr>
              <a:buSzPct val="25000"/>
              <a:buFont typeface="Arial"/>
              <a:buNone/>
            </a:pPr>
            <a:r>
              <a:rPr lang="ja" sz="1800" b="1">
                <a:solidFill>
                  <a:srgbClr val="000000"/>
                </a:solidFill>
              </a:rPr>
              <a:t>心の中に一種の”わだかまり”、”ひっかかり”を生み出していく。</a:t>
            </a:r>
          </a:p>
          <a:p>
            <a:pPr lvl="0" rtl="0">
              <a:spcBef>
                <a:spcPts val="0"/>
              </a:spcBef>
              <a:buClr>
                <a:srgbClr val="000000"/>
              </a:buClr>
              <a:buSzPct val="25000"/>
              <a:buFont typeface="Arial"/>
              <a:buNone/>
            </a:pPr>
            <a:endParaRPr sz="1400">
              <a:solidFill>
                <a:srgbClr val="000000"/>
              </a:solidFill>
            </a:endParaRPr>
          </a:p>
          <a:p>
            <a:pPr lvl="0" algn="ctr" rtl="0">
              <a:spcBef>
                <a:spcPts val="0"/>
              </a:spcBef>
              <a:buClr>
                <a:schemeClr val="dk1"/>
              </a:buClr>
              <a:buSzPct val="25000"/>
              <a:buFont typeface="Arial"/>
              <a:buNone/>
            </a:pPr>
            <a:endParaRPr sz="1400">
              <a:solidFill>
                <a:srgbClr val="000000"/>
              </a:solidFill>
            </a:endParaRPr>
          </a:p>
          <a:p>
            <a:pPr lvl="0" algn="ctr" rtl="0">
              <a:spcBef>
                <a:spcPts val="0"/>
              </a:spcBef>
              <a:buClr>
                <a:schemeClr val="dk1"/>
              </a:buClr>
              <a:buSzPct val="25000"/>
              <a:buFont typeface="Arial"/>
              <a:buNone/>
            </a:pPr>
            <a:endParaRPr sz="2400" b="1">
              <a:solidFill>
                <a:srgbClr val="FF0000"/>
              </a:solidFill>
              <a:latin typeface="MS Gothic"/>
              <a:ea typeface="MS Gothic"/>
              <a:cs typeface="MS Gothic"/>
              <a:sym typeface="MS Gothic"/>
            </a:endParaRPr>
          </a:p>
          <a:p>
            <a:pPr lvl="0" algn="ctr" rtl="0">
              <a:spcBef>
                <a:spcPts val="0"/>
              </a:spcBef>
              <a:buClr>
                <a:schemeClr val="dk1"/>
              </a:buClr>
              <a:buSzPct val="25000"/>
              <a:buFont typeface="Arial"/>
              <a:buNone/>
            </a:pPr>
            <a:r>
              <a:rPr lang="ja" sz="2400" b="1">
                <a:solidFill>
                  <a:srgbClr val="FF0000"/>
                </a:solidFill>
                <a:latin typeface="MS Gothic"/>
                <a:ea typeface="MS Gothic"/>
                <a:cs typeface="MS Gothic"/>
                <a:sym typeface="MS Gothic"/>
              </a:rPr>
              <a:t>妬み、羨望、嫉妬</a:t>
            </a:r>
          </a:p>
        </p:txBody>
      </p:sp>
    </p:spTree>
    <p:extLst>
      <p:ext uri="{BB962C8B-B14F-4D97-AF65-F5344CB8AC3E}">
        <p14:creationId xmlns:p14="http://schemas.microsoft.com/office/powerpoint/2010/main" val="384524209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1"/>
        <p:cNvGrpSpPr/>
        <p:nvPr/>
      </p:nvGrpSpPr>
      <p:grpSpPr>
        <a:xfrm>
          <a:off x="0" y="0"/>
          <a:ext cx="0" cy="0"/>
          <a:chOff x="0" y="0"/>
          <a:chExt cx="0" cy="0"/>
        </a:xfrm>
      </p:grpSpPr>
      <p:sp>
        <p:nvSpPr>
          <p:cNvPr id="582" name="Shape 5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83" name="Shape 58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92419991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0"/>
        <p:cNvGrpSpPr/>
        <p:nvPr/>
      </p:nvGrpSpPr>
      <p:grpSpPr>
        <a:xfrm>
          <a:off x="0" y="0"/>
          <a:ext cx="0" cy="0"/>
          <a:chOff x="0" y="0"/>
          <a:chExt cx="0" cy="0"/>
        </a:xfrm>
      </p:grpSpPr>
      <p:sp>
        <p:nvSpPr>
          <p:cNvPr id="591" name="Shape 5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92" name="Shape 5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99616548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2"/>
        <p:cNvGrpSpPr/>
        <p:nvPr/>
      </p:nvGrpSpPr>
      <p:grpSpPr>
        <a:xfrm>
          <a:off x="0" y="0"/>
          <a:ext cx="0" cy="0"/>
          <a:chOff x="0" y="0"/>
          <a:chExt cx="0" cy="0"/>
        </a:xfrm>
      </p:grpSpPr>
      <p:sp>
        <p:nvSpPr>
          <p:cNvPr id="603" name="Shape 6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04" name="Shape 60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92308301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4"/>
        <p:cNvGrpSpPr/>
        <p:nvPr/>
      </p:nvGrpSpPr>
      <p:grpSpPr>
        <a:xfrm>
          <a:off x="0" y="0"/>
          <a:ext cx="0" cy="0"/>
          <a:chOff x="0" y="0"/>
          <a:chExt cx="0" cy="0"/>
        </a:xfrm>
      </p:grpSpPr>
      <p:sp>
        <p:nvSpPr>
          <p:cNvPr id="615" name="Shape 6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16" name="Shape 61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85635299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9"/>
        <p:cNvGrpSpPr/>
        <p:nvPr/>
      </p:nvGrpSpPr>
      <p:grpSpPr>
        <a:xfrm>
          <a:off x="0" y="0"/>
          <a:ext cx="0" cy="0"/>
          <a:chOff x="0" y="0"/>
          <a:chExt cx="0" cy="0"/>
        </a:xfrm>
      </p:grpSpPr>
      <p:sp>
        <p:nvSpPr>
          <p:cNvPr id="630" name="Shape 6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31" name="Shape 6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84434863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5"/>
        <p:cNvGrpSpPr/>
        <p:nvPr/>
      </p:nvGrpSpPr>
      <p:grpSpPr>
        <a:xfrm>
          <a:off x="0" y="0"/>
          <a:ext cx="0" cy="0"/>
          <a:chOff x="0" y="0"/>
          <a:chExt cx="0" cy="0"/>
        </a:xfrm>
      </p:grpSpPr>
      <p:sp>
        <p:nvSpPr>
          <p:cNvPr id="646" name="Shape 64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47" name="Shape 64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r>
              <a:rPr lang="ja" sz="1100" b="0" i="0" u="none" strike="noStrike" cap="none">
                <a:solidFill>
                  <a:schemeClr val="dk1"/>
                </a:solidFill>
                <a:latin typeface="Arial"/>
                <a:ea typeface="Arial"/>
                <a:cs typeface="Arial"/>
                <a:sym typeface="Arial"/>
              </a:rPr>
              <a:t>妬みは羨望と比較するとコンサートチケットを手に入れることができなかったファンの愛着をより高める。</a:t>
            </a:r>
          </a:p>
        </p:txBody>
      </p:sp>
    </p:spTree>
    <p:extLst>
      <p:ext uri="{BB962C8B-B14F-4D97-AF65-F5344CB8AC3E}">
        <p14:creationId xmlns:p14="http://schemas.microsoft.com/office/powerpoint/2010/main" val="182733047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4"/>
        <p:cNvGrpSpPr/>
        <p:nvPr/>
      </p:nvGrpSpPr>
      <p:grpSpPr>
        <a:xfrm>
          <a:off x="0" y="0"/>
          <a:ext cx="0" cy="0"/>
          <a:chOff x="0" y="0"/>
          <a:chExt cx="0" cy="0"/>
        </a:xfrm>
      </p:grpSpPr>
      <p:sp>
        <p:nvSpPr>
          <p:cNvPr id="655" name="Shape 65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56" name="Shape 65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08702470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2"/>
        <p:cNvGrpSpPr/>
        <p:nvPr/>
      </p:nvGrpSpPr>
      <p:grpSpPr>
        <a:xfrm>
          <a:off x="0" y="0"/>
          <a:ext cx="0" cy="0"/>
          <a:chOff x="0" y="0"/>
          <a:chExt cx="0" cy="0"/>
        </a:xfrm>
      </p:grpSpPr>
      <p:sp>
        <p:nvSpPr>
          <p:cNvPr id="663" name="Shape 6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64" name="Shape 66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79965542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0"/>
        <p:cNvGrpSpPr/>
        <p:nvPr/>
      </p:nvGrpSpPr>
      <p:grpSpPr>
        <a:xfrm>
          <a:off x="0" y="0"/>
          <a:ext cx="0" cy="0"/>
          <a:chOff x="0" y="0"/>
          <a:chExt cx="0" cy="0"/>
        </a:xfrm>
      </p:grpSpPr>
      <p:sp>
        <p:nvSpPr>
          <p:cNvPr id="681" name="Shape 6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82" name="Shape 68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1129135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9" name="Shape 9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37867682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4"/>
        <p:cNvGrpSpPr/>
        <p:nvPr/>
      </p:nvGrpSpPr>
      <p:grpSpPr>
        <a:xfrm>
          <a:off x="0" y="0"/>
          <a:ext cx="0" cy="0"/>
          <a:chOff x="0" y="0"/>
          <a:chExt cx="0" cy="0"/>
        </a:xfrm>
      </p:grpSpPr>
      <p:sp>
        <p:nvSpPr>
          <p:cNvPr id="695" name="Shape 6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96" name="Shape 6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17246777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4"/>
        <p:cNvGrpSpPr/>
        <p:nvPr/>
      </p:nvGrpSpPr>
      <p:grpSpPr>
        <a:xfrm>
          <a:off x="0" y="0"/>
          <a:ext cx="0" cy="0"/>
          <a:chOff x="0" y="0"/>
          <a:chExt cx="0" cy="0"/>
        </a:xfrm>
      </p:grpSpPr>
      <p:sp>
        <p:nvSpPr>
          <p:cNvPr id="705" name="Shape 7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06" name="Shape 70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11543267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1"/>
        <p:cNvGrpSpPr/>
        <p:nvPr/>
      </p:nvGrpSpPr>
      <p:grpSpPr>
        <a:xfrm>
          <a:off x="0" y="0"/>
          <a:ext cx="0" cy="0"/>
          <a:chOff x="0" y="0"/>
          <a:chExt cx="0" cy="0"/>
        </a:xfrm>
      </p:grpSpPr>
      <p:sp>
        <p:nvSpPr>
          <p:cNvPr id="722" name="Shape 72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23" name="Shape 72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11744127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9"/>
        <p:cNvGrpSpPr/>
        <p:nvPr/>
      </p:nvGrpSpPr>
      <p:grpSpPr>
        <a:xfrm>
          <a:off x="0" y="0"/>
          <a:ext cx="0" cy="0"/>
          <a:chOff x="0" y="0"/>
          <a:chExt cx="0" cy="0"/>
        </a:xfrm>
      </p:grpSpPr>
      <p:sp>
        <p:nvSpPr>
          <p:cNvPr id="730" name="Shape 7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31" name="Shape 731"/>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87407898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6"/>
        <p:cNvGrpSpPr/>
        <p:nvPr/>
      </p:nvGrpSpPr>
      <p:grpSpPr>
        <a:xfrm>
          <a:off x="0" y="0"/>
          <a:ext cx="0" cy="0"/>
          <a:chOff x="0" y="0"/>
          <a:chExt cx="0" cy="0"/>
        </a:xfrm>
      </p:grpSpPr>
      <p:sp>
        <p:nvSpPr>
          <p:cNvPr id="737" name="Shape 7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38" name="Shape 738"/>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37914942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5"/>
        <p:cNvGrpSpPr/>
        <p:nvPr/>
      </p:nvGrpSpPr>
      <p:grpSpPr>
        <a:xfrm>
          <a:off x="0" y="0"/>
          <a:ext cx="0" cy="0"/>
          <a:chOff x="0" y="0"/>
          <a:chExt cx="0" cy="0"/>
        </a:xfrm>
      </p:grpSpPr>
      <p:sp>
        <p:nvSpPr>
          <p:cNvPr id="746" name="Shape 74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47" name="Shape 74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17846650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2"/>
        <p:cNvGrpSpPr/>
        <p:nvPr/>
      </p:nvGrpSpPr>
      <p:grpSpPr>
        <a:xfrm>
          <a:off x="0" y="0"/>
          <a:ext cx="0" cy="0"/>
          <a:chOff x="0" y="0"/>
          <a:chExt cx="0" cy="0"/>
        </a:xfrm>
      </p:grpSpPr>
      <p:sp>
        <p:nvSpPr>
          <p:cNvPr id="753" name="Shape 7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54" name="Shape 75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51342085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7"/>
        <p:cNvGrpSpPr/>
        <p:nvPr/>
      </p:nvGrpSpPr>
      <p:grpSpPr>
        <a:xfrm>
          <a:off x="0" y="0"/>
          <a:ext cx="0" cy="0"/>
          <a:chOff x="0" y="0"/>
          <a:chExt cx="0" cy="0"/>
        </a:xfrm>
      </p:grpSpPr>
      <p:sp>
        <p:nvSpPr>
          <p:cNvPr id="768" name="Shape 76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69" name="Shape 76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2621034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8" name="Shape 108"/>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r>
              <a:rPr lang="ja"/>
              <a:t>企業はどうやってファン(顧客)を生み、強い関係性を築こうとしているのか維持しようとしているのか　成功した例</a:t>
            </a:r>
          </a:p>
          <a:p>
            <a:pPr lvl="0" rtl="0">
              <a:spcBef>
                <a:spcPts val="0"/>
              </a:spcBef>
              <a:buClr>
                <a:srgbClr val="000000"/>
              </a:buClr>
              <a:buSzPct val="25000"/>
              <a:buFont typeface="Arial"/>
              <a:buNone/>
            </a:pPr>
            <a:r>
              <a:rPr lang="ja" sz="1800">
                <a:solidFill>
                  <a:srgbClr val="000000"/>
                </a:solidFill>
              </a:rPr>
              <a:t>市場における競争関係が激しくなるにつれ、顧客に対するロイヤルティを獲得すること</a:t>
            </a:r>
          </a:p>
          <a:p>
            <a:pPr lvl="0" rtl="0">
              <a:spcBef>
                <a:spcPts val="0"/>
              </a:spcBef>
              <a:buClr>
                <a:srgbClr val="000000"/>
              </a:buClr>
              <a:buSzPct val="61111"/>
              <a:buFont typeface="Arial"/>
              <a:buNone/>
            </a:pPr>
            <a:r>
              <a:rPr lang="ja" sz="1800">
                <a:solidFill>
                  <a:srgbClr val="000000"/>
                </a:solidFill>
              </a:rPr>
              <a:t>が企業にとって最も重要な課題と位置づけられている。</a:t>
            </a:r>
          </a:p>
          <a:p>
            <a:pPr lvl="0" rtl="0">
              <a:spcBef>
                <a:spcPts val="0"/>
              </a:spcBef>
              <a:buClr>
                <a:srgbClr val="000000"/>
              </a:buClr>
              <a:buSzPct val="61111"/>
              <a:buFont typeface="Arial"/>
              <a:buNone/>
            </a:pPr>
            <a:r>
              <a:rPr lang="ja" sz="1800">
                <a:solidFill>
                  <a:srgbClr val="000000"/>
                </a:solidFill>
              </a:rPr>
              <a:t>顧客ロイヤルティの獲得＝顧客との好意的かつ長期的な関係性の維持</a:t>
            </a:r>
          </a:p>
          <a:p>
            <a:pPr lvl="0" rtl="0">
              <a:spcBef>
                <a:spcPts val="0"/>
              </a:spcBef>
              <a:buClr>
                <a:srgbClr val="000000"/>
              </a:buClr>
              <a:buSzPct val="61111"/>
              <a:buFont typeface="Arial"/>
              <a:buNone/>
            </a:pPr>
            <a:endParaRPr sz="1800">
              <a:solidFill>
                <a:srgbClr val="000000"/>
              </a:solidFill>
            </a:endParaRPr>
          </a:p>
          <a:p>
            <a:pPr marL="0" marR="0" lvl="0" indent="0" algn="l" rtl="0">
              <a:spcBef>
                <a:spcPts val="0"/>
              </a:spcBef>
              <a:buClr>
                <a:schemeClr val="dk1"/>
              </a:buClr>
              <a:buSzPct val="25000"/>
              <a:buFont typeface="Arial"/>
              <a:buNone/>
            </a:pPr>
            <a:endParaRPr/>
          </a:p>
        </p:txBody>
      </p:sp>
    </p:spTree>
    <p:extLst>
      <p:ext uri="{BB962C8B-B14F-4D97-AF65-F5344CB8AC3E}">
        <p14:creationId xmlns:p14="http://schemas.microsoft.com/office/powerpoint/2010/main" val="24824239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2772213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29" name="Shape 12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521405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cSld name="Section title">
    <p:bg>
      <p:bgPr>
        <a:solidFill>
          <a:schemeClr val="dk1"/>
        </a:solidFill>
        <a:effectLst/>
      </p:bgPr>
    </p:bg>
    <p:spTree>
      <p:nvGrpSpPr>
        <p:cNvPr id="1" name="Shape 7"/>
        <p:cNvGrpSpPr/>
        <p:nvPr/>
      </p:nvGrpSpPr>
      <p:grpSpPr>
        <a:xfrm>
          <a:off x="0" y="0"/>
          <a:ext cx="0" cy="0"/>
          <a:chOff x="0" y="0"/>
          <a:chExt cx="0" cy="0"/>
        </a:xfrm>
      </p:grpSpPr>
      <p:sp>
        <p:nvSpPr>
          <p:cNvPr id="8" name="Shape 8"/>
          <p:cNvSpPr txBox="1">
            <a:spLocks noGrp="1"/>
          </p:cNvSpPr>
          <p:nvPr>
            <p:ph type="title"/>
          </p:nvPr>
        </p:nvSpPr>
        <p:spPr>
          <a:xfrm>
            <a:off x="509550" y="1423875"/>
            <a:ext cx="8124900" cy="1798199"/>
          </a:xfrm>
          <a:prstGeom prst="rect">
            <a:avLst/>
          </a:prstGeom>
          <a:noFill/>
          <a:ln>
            <a:noFill/>
          </a:ln>
        </p:spPr>
        <p:txBody>
          <a:bodyPr lIns="91425" tIns="91425" rIns="91425" bIns="91425" anchor="ctr" anchorCtr="0"/>
          <a:lstStyle>
            <a:lvl1pPr marL="0" marR="0" lvl="0" indent="0" algn="ctr" rtl="0">
              <a:lnSpc>
                <a:spcPct val="100000"/>
              </a:lnSpc>
              <a:spcBef>
                <a:spcPts val="0"/>
              </a:spcBef>
              <a:spcAft>
                <a:spcPts val="0"/>
              </a:spcAft>
              <a:buClr>
                <a:schemeClr val="lt1"/>
              </a:buClr>
              <a:buFont typeface="Lato"/>
              <a:buNone/>
              <a:defRPr sz="4800" b="0" i="0" u="none" strike="noStrike" cap="none">
                <a:solidFill>
                  <a:schemeClr val="lt1"/>
                </a:solidFill>
                <a:latin typeface="Lato"/>
                <a:ea typeface="Lato"/>
                <a:cs typeface="Lato"/>
                <a:sym typeface="Lato"/>
              </a:defRPr>
            </a:lvl1pPr>
            <a:lvl2pPr lvl="1" indent="0" algn="ctr">
              <a:spcBef>
                <a:spcPts val="0"/>
              </a:spcBef>
              <a:buClr>
                <a:schemeClr val="lt1"/>
              </a:buClr>
              <a:buFont typeface="Lato"/>
              <a:buNone/>
              <a:defRPr sz="4800" b="0">
                <a:solidFill>
                  <a:schemeClr val="lt1"/>
                </a:solidFill>
                <a:latin typeface="Lato"/>
                <a:ea typeface="Lato"/>
                <a:cs typeface="Lato"/>
                <a:sym typeface="Lato"/>
              </a:defRPr>
            </a:lvl2pPr>
            <a:lvl3pPr lvl="2" indent="0" algn="ctr">
              <a:spcBef>
                <a:spcPts val="0"/>
              </a:spcBef>
              <a:buClr>
                <a:schemeClr val="lt1"/>
              </a:buClr>
              <a:buFont typeface="Lato"/>
              <a:buNone/>
              <a:defRPr sz="4800" b="0">
                <a:solidFill>
                  <a:schemeClr val="lt1"/>
                </a:solidFill>
                <a:latin typeface="Lato"/>
                <a:ea typeface="Lato"/>
                <a:cs typeface="Lato"/>
                <a:sym typeface="Lato"/>
              </a:defRPr>
            </a:lvl3pPr>
            <a:lvl4pPr lvl="3" indent="0" algn="ctr">
              <a:spcBef>
                <a:spcPts val="0"/>
              </a:spcBef>
              <a:buClr>
                <a:schemeClr val="lt1"/>
              </a:buClr>
              <a:buFont typeface="Lato"/>
              <a:buNone/>
              <a:defRPr sz="4800" b="0">
                <a:solidFill>
                  <a:schemeClr val="lt1"/>
                </a:solidFill>
                <a:latin typeface="Lato"/>
                <a:ea typeface="Lato"/>
                <a:cs typeface="Lato"/>
                <a:sym typeface="Lato"/>
              </a:defRPr>
            </a:lvl4pPr>
            <a:lvl5pPr lvl="4" indent="0" algn="ctr">
              <a:spcBef>
                <a:spcPts val="0"/>
              </a:spcBef>
              <a:buClr>
                <a:schemeClr val="lt1"/>
              </a:buClr>
              <a:buFont typeface="Lato"/>
              <a:buNone/>
              <a:defRPr sz="4800" b="0">
                <a:solidFill>
                  <a:schemeClr val="lt1"/>
                </a:solidFill>
                <a:latin typeface="Lato"/>
                <a:ea typeface="Lato"/>
                <a:cs typeface="Lato"/>
                <a:sym typeface="Lato"/>
              </a:defRPr>
            </a:lvl5pPr>
            <a:lvl6pPr lvl="5" indent="0" algn="ctr">
              <a:spcBef>
                <a:spcPts val="0"/>
              </a:spcBef>
              <a:buClr>
                <a:schemeClr val="lt1"/>
              </a:buClr>
              <a:buFont typeface="Lato"/>
              <a:buNone/>
              <a:defRPr sz="4800" b="0">
                <a:solidFill>
                  <a:schemeClr val="lt1"/>
                </a:solidFill>
                <a:latin typeface="Lato"/>
                <a:ea typeface="Lato"/>
                <a:cs typeface="Lato"/>
                <a:sym typeface="Lato"/>
              </a:defRPr>
            </a:lvl6pPr>
            <a:lvl7pPr lvl="6" indent="0" algn="ctr">
              <a:spcBef>
                <a:spcPts val="0"/>
              </a:spcBef>
              <a:buClr>
                <a:schemeClr val="lt1"/>
              </a:buClr>
              <a:buFont typeface="Lato"/>
              <a:buNone/>
              <a:defRPr sz="4800" b="0">
                <a:solidFill>
                  <a:schemeClr val="lt1"/>
                </a:solidFill>
                <a:latin typeface="Lato"/>
                <a:ea typeface="Lato"/>
                <a:cs typeface="Lato"/>
                <a:sym typeface="Lato"/>
              </a:defRPr>
            </a:lvl7pPr>
            <a:lvl8pPr lvl="7" indent="0" algn="ctr">
              <a:spcBef>
                <a:spcPts val="0"/>
              </a:spcBef>
              <a:buClr>
                <a:schemeClr val="lt1"/>
              </a:buClr>
              <a:buFont typeface="Lato"/>
              <a:buNone/>
              <a:defRPr sz="4800" b="0">
                <a:solidFill>
                  <a:schemeClr val="lt1"/>
                </a:solidFill>
                <a:latin typeface="Lato"/>
                <a:ea typeface="Lato"/>
                <a:cs typeface="Lato"/>
                <a:sym typeface="Lato"/>
              </a:defRPr>
            </a:lvl8pPr>
            <a:lvl9pPr lvl="8" indent="0" algn="ctr">
              <a:spcBef>
                <a:spcPts val="0"/>
              </a:spcBef>
              <a:buClr>
                <a:schemeClr val="lt1"/>
              </a:buClr>
              <a:buFont typeface="Lato"/>
              <a:buNone/>
              <a:defRPr sz="4800" b="0">
                <a:solidFill>
                  <a:schemeClr val="lt1"/>
                </a:solidFill>
                <a:latin typeface="Lato"/>
                <a:ea typeface="Lato"/>
                <a:cs typeface="Lato"/>
                <a:sym typeface="Lato"/>
              </a:defRPr>
            </a:lvl9pPr>
          </a:lstStyle>
          <a:p>
            <a:endParaRPr/>
          </a:p>
        </p:txBody>
      </p:sp>
      <p:sp>
        <p:nvSpPr>
          <p:cNvPr id="9" name="Shape 9"/>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lt1"/>
              </a:buClr>
              <a:buSzPct val="25000"/>
              <a:buFont typeface="Arial"/>
              <a:buNone/>
            </a:pPr>
            <a:fld id="{00000000-1234-1234-1234-123412341234}" type="slidenum">
              <a:rPr lang="ja" sz="1400" b="0" i="0" u="none" strike="noStrike" cap="none">
                <a:solidFill>
                  <a:schemeClr val="lt1"/>
                </a:solidFill>
                <a:latin typeface="Arial"/>
                <a:ea typeface="Arial"/>
                <a:cs typeface="Arial"/>
                <a:sym typeface="Arial"/>
              </a:rPr>
              <a:t>‹#›</a:t>
            </a:fld>
            <a:endParaRPr lang="ja" sz="14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6"/>
        <p:cNvGrpSpPr/>
        <p:nvPr/>
      </p:nvGrpSpPr>
      <p:grpSpPr>
        <a:xfrm>
          <a:off x="0" y="0"/>
          <a:ext cx="0" cy="0"/>
          <a:chOff x="0" y="0"/>
          <a:chExt cx="0" cy="0"/>
        </a:xfrm>
      </p:grpSpPr>
      <p:sp>
        <p:nvSpPr>
          <p:cNvPr id="47" name="Shape 47"/>
          <p:cNvSpPr/>
          <p:nvPr/>
        </p:nvSpPr>
        <p:spPr>
          <a:xfrm>
            <a:off x="0" y="5045700"/>
            <a:ext cx="9144000" cy="97800"/>
          </a:xfrm>
          <a:prstGeom prst="rect">
            <a:avLst/>
          </a:prstGeom>
          <a:solidFill>
            <a:schemeClr val="dk1"/>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48" name="Shape 48"/>
          <p:cNvSpPr txBox="1">
            <a:spLocks noGrp="1"/>
          </p:cNvSpPr>
          <p:nvPr>
            <p:ph type="title"/>
          </p:nvPr>
        </p:nvSpPr>
        <p:spPr>
          <a:xfrm>
            <a:off x="311700" y="1233100"/>
            <a:ext cx="8520599" cy="1610100"/>
          </a:xfrm>
          <a:prstGeom prst="rect">
            <a:avLst/>
          </a:prstGeom>
          <a:noFill/>
          <a:ln>
            <a:noFill/>
          </a:ln>
        </p:spPr>
        <p:txBody>
          <a:bodyPr lIns="91425" tIns="91425" rIns="91425" bIns="91425" anchor="b" anchorCtr="0"/>
          <a:lstStyle>
            <a:lvl1pPr marL="0" marR="0" lvl="0" indent="0" algn="ctr" rtl="0">
              <a:lnSpc>
                <a:spcPct val="100000"/>
              </a:lnSpc>
              <a:spcBef>
                <a:spcPts val="0"/>
              </a:spcBef>
              <a:spcAft>
                <a:spcPts val="0"/>
              </a:spcAft>
              <a:buClr>
                <a:schemeClr val="dk1"/>
              </a:buClr>
              <a:buFont typeface="Lato"/>
              <a:buNone/>
              <a:defRPr sz="10000" b="1" i="0" u="none" strike="noStrike" cap="none">
                <a:solidFill>
                  <a:schemeClr val="dk1"/>
                </a:solidFill>
                <a:latin typeface="Lato"/>
                <a:ea typeface="Lato"/>
                <a:cs typeface="Lato"/>
                <a:sym typeface="Lato"/>
              </a:defRPr>
            </a:lvl1pPr>
            <a:lvl2pPr lvl="1" indent="0" algn="ctr">
              <a:spcBef>
                <a:spcPts val="0"/>
              </a:spcBef>
              <a:buClr>
                <a:schemeClr val="dk1"/>
              </a:buClr>
              <a:buFont typeface="Lato"/>
              <a:buNone/>
              <a:defRPr sz="10000" b="1">
                <a:solidFill>
                  <a:schemeClr val="dk1"/>
                </a:solidFill>
                <a:latin typeface="Lato"/>
                <a:ea typeface="Lato"/>
                <a:cs typeface="Lato"/>
                <a:sym typeface="Lato"/>
              </a:defRPr>
            </a:lvl2pPr>
            <a:lvl3pPr lvl="2" indent="0" algn="ctr">
              <a:spcBef>
                <a:spcPts val="0"/>
              </a:spcBef>
              <a:buClr>
                <a:schemeClr val="dk1"/>
              </a:buClr>
              <a:buFont typeface="Lato"/>
              <a:buNone/>
              <a:defRPr sz="10000" b="1">
                <a:solidFill>
                  <a:schemeClr val="dk1"/>
                </a:solidFill>
                <a:latin typeface="Lato"/>
                <a:ea typeface="Lato"/>
                <a:cs typeface="Lato"/>
                <a:sym typeface="Lato"/>
              </a:defRPr>
            </a:lvl3pPr>
            <a:lvl4pPr lvl="3" indent="0" algn="ctr">
              <a:spcBef>
                <a:spcPts val="0"/>
              </a:spcBef>
              <a:buClr>
                <a:schemeClr val="dk1"/>
              </a:buClr>
              <a:buFont typeface="Lato"/>
              <a:buNone/>
              <a:defRPr sz="10000" b="1">
                <a:solidFill>
                  <a:schemeClr val="dk1"/>
                </a:solidFill>
                <a:latin typeface="Lato"/>
                <a:ea typeface="Lato"/>
                <a:cs typeface="Lato"/>
                <a:sym typeface="Lato"/>
              </a:defRPr>
            </a:lvl4pPr>
            <a:lvl5pPr lvl="4" indent="0" algn="ctr">
              <a:spcBef>
                <a:spcPts val="0"/>
              </a:spcBef>
              <a:buClr>
                <a:schemeClr val="dk1"/>
              </a:buClr>
              <a:buFont typeface="Lato"/>
              <a:buNone/>
              <a:defRPr sz="10000" b="1">
                <a:solidFill>
                  <a:schemeClr val="dk1"/>
                </a:solidFill>
                <a:latin typeface="Lato"/>
                <a:ea typeface="Lato"/>
                <a:cs typeface="Lato"/>
                <a:sym typeface="Lato"/>
              </a:defRPr>
            </a:lvl5pPr>
            <a:lvl6pPr lvl="5" indent="0" algn="ctr">
              <a:spcBef>
                <a:spcPts val="0"/>
              </a:spcBef>
              <a:buClr>
                <a:schemeClr val="dk1"/>
              </a:buClr>
              <a:buFont typeface="Lato"/>
              <a:buNone/>
              <a:defRPr sz="10000" b="1">
                <a:solidFill>
                  <a:schemeClr val="dk1"/>
                </a:solidFill>
                <a:latin typeface="Lato"/>
                <a:ea typeface="Lato"/>
                <a:cs typeface="Lato"/>
                <a:sym typeface="Lato"/>
              </a:defRPr>
            </a:lvl6pPr>
            <a:lvl7pPr lvl="6" indent="0" algn="ctr">
              <a:spcBef>
                <a:spcPts val="0"/>
              </a:spcBef>
              <a:buClr>
                <a:schemeClr val="dk1"/>
              </a:buClr>
              <a:buFont typeface="Lato"/>
              <a:buNone/>
              <a:defRPr sz="10000" b="1">
                <a:solidFill>
                  <a:schemeClr val="dk1"/>
                </a:solidFill>
                <a:latin typeface="Lato"/>
                <a:ea typeface="Lato"/>
                <a:cs typeface="Lato"/>
                <a:sym typeface="Lato"/>
              </a:defRPr>
            </a:lvl7pPr>
            <a:lvl8pPr lvl="7" indent="0" algn="ctr">
              <a:spcBef>
                <a:spcPts val="0"/>
              </a:spcBef>
              <a:buClr>
                <a:schemeClr val="dk1"/>
              </a:buClr>
              <a:buFont typeface="Lato"/>
              <a:buNone/>
              <a:defRPr sz="10000" b="1">
                <a:solidFill>
                  <a:schemeClr val="dk1"/>
                </a:solidFill>
                <a:latin typeface="Lato"/>
                <a:ea typeface="Lato"/>
                <a:cs typeface="Lato"/>
                <a:sym typeface="Lato"/>
              </a:defRPr>
            </a:lvl8pPr>
            <a:lvl9pPr lvl="8" indent="0" algn="ctr">
              <a:spcBef>
                <a:spcPts val="0"/>
              </a:spcBef>
              <a:buClr>
                <a:schemeClr val="dk1"/>
              </a:buClr>
              <a:buFont typeface="Lato"/>
              <a:buNone/>
              <a:defRPr sz="10000" b="1">
                <a:solidFill>
                  <a:schemeClr val="dk1"/>
                </a:solidFill>
                <a:latin typeface="Lato"/>
                <a:ea typeface="Lato"/>
                <a:cs typeface="Lato"/>
                <a:sym typeface="Lato"/>
              </a:defRPr>
            </a:lvl9pPr>
          </a:lstStyle>
          <a:p>
            <a:endParaRPr/>
          </a:p>
        </p:txBody>
      </p:sp>
      <p:sp>
        <p:nvSpPr>
          <p:cNvPr id="49" name="Shape 49"/>
          <p:cNvSpPr txBox="1">
            <a:spLocks noGrp="1"/>
          </p:cNvSpPr>
          <p:nvPr>
            <p:ph type="body" idx="1"/>
          </p:nvPr>
        </p:nvSpPr>
        <p:spPr>
          <a:xfrm>
            <a:off x="311700" y="2919450"/>
            <a:ext cx="8520599" cy="1071599"/>
          </a:xfrm>
          <a:prstGeom prst="rect">
            <a:avLst/>
          </a:prstGeom>
          <a:noFill/>
          <a:ln>
            <a:noFill/>
          </a:ln>
        </p:spPr>
        <p:txBody>
          <a:bodyPr lIns="91425" tIns="91425" rIns="91425" bIns="91425" anchor="t" anchorCtr="0"/>
          <a:lstStyle>
            <a:lvl1pPr marL="0" marR="0" lvl="0" indent="0" algn="ctr"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1pPr>
            <a:lvl2pPr marL="457200" marR="0" lvl="1" indent="0" algn="ctr"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ctr"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ctr"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ctr"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ctr"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ctr"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ctr"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ctr"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50" name="Shape 50"/>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ja" sz="1400" b="0" i="0" u="none" strike="noStrike" cap="none">
                <a:solidFill>
                  <a:srgbClr val="000000"/>
                </a:solidFill>
                <a:latin typeface="Arial"/>
                <a:ea typeface="Arial"/>
                <a:cs typeface="Arial"/>
                <a:sym typeface="Arial"/>
              </a:rPr>
              <a:t>‹#›</a:t>
            </a:fld>
            <a:endParaRPr lang="ja"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1"/>
        <p:cNvGrpSpPr/>
        <p:nvPr/>
      </p:nvGrpSpPr>
      <p:grpSpPr>
        <a:xfrm>
          <a:off x="0" y="0"/>
          <a:ext cx="0" cy="0"/>
          <a:chOff x="0" y="0"/>
          <a:chExt cx="0" cy="0"/>
        </a:xfrm>
      </p:grpSpPr>
      <p:sp>
        <p:nvSpPr>
          <p:cNvPr id="52" name="Shape 52"/>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ja" sz="1400" b="0" i="0" u="none" strike="noStrike" cap="none">
                <a:solidFill>
                  <a:srgbClr val="000000"/>
                </a:solidFill>
                <a:latin typeface="Arial"/>
                <a:ea typeface="Arial"/>
                <a:cs typeface="Arial"/>
                <a:sym typeface="Arial"/>
              </a:rPr>
              <a:t>‹#›</a:t>
            </a:fld>
            <a:endParaRPr lang="ja"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p:nvPr/>
        </p:nvSpPr>
        <p:spPr>
          <a:xfrm>
            <a:off x="0" y="5045700"/>
            <a:ext cx="9144000" cy="97800"/>
          </a:xfrm>
          <a:prstGeom prst="rect">
            <a:avLst/>
          </a:prstGeom>
          <a:solidFill>
            <a:schemeClr val="dk1"/>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2" name="Shape 12"/>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chemeClr val="dk1"/>
              </a:buClr>
              <a:buFont typeface="Playfair Display"/>
              <a:buNone/>
              <a:defRPr sz="3200" b="1" i="0" u="none" strike="noStrike" cap="none">
                <a:solidFill>
                  <a:schemeClr val="dk1"/>
                </a:solidFill>
                <a:latin typeface="Arial"/>
                <a:ea typeface="Arial"/>
                <a:cs typeface="Arial"/>
                <a:sym typeface="Arial"/>
              </a:defRPr>
            </a:lvl1pPr>
            <a:lvl2pPr lvl="1"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2pPr>
            <a:lvl3pPr lvl="2"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3pPr>
            <a:lvl4pPr lvl="3"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4pPr>
            <a:lvl5pPr lvl="4"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5pPr>
            <a:lvl6pPr lvl="5"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6pPr>
            <a:lvl7pPr lvl="6"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7pPr>
            <a:lvl8pPr lvl="7"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8pPr>
            <a:lvl9pPr lvl="8"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9pPr>
          </a:lstStyle>
          <a:p>
            <a:endParaRPr/>
          </a:p>
        </p:txBody>
      </p:sp>
      <p:sp>
        <p:nvSpPr>
          <p:cNvPr id="13" name="Shape 13"/>
          <p:cNvSpPr txBox="1">
            <a:spLocks noGrp="1"/>
          </p:cNvSpPr>
          <p:nvPr>
            <p:ph type="body" idx="1"/>
          </p:nvPr>
        </p:nvSpPr>
        <p:spPr>
          <a:xfrm>
            <a:off x="311700" y="1152475"/>
            <a:ext cx="8520599" cy="3416400"/>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14" name="Shape 14"/>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ja" sz="1400" b="0" i="0" u="none" strike="noStrike" cap="none">
                <a:solidFill>
                  <a:srgbClr val="000000"/>
                </a:solidFill>
                <a:latin typeface="Arial"/>
                <a:ea typeface="Arial"/>
                <a:cs typeface="Arial"/>
                <a:sym typeface="Arial"/>
              </a:rPr>
              <a:t>‹#›</a:t>
            </a:fld>
            <a:endParaRPr lang="ja"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5"/>
        <p:cNvGrpSpPr/>
        <p:nvPr/>
      </p:nvGrpSpPr>
      <p:grpSpPr>
        <a:xfrm>
          <a:off x="0" y="0"/>
          <a:ext cx="0" cy="0"/>
          <a:chOff x="0" y="0"/>
          <a:chExt cx="0" cy="0"/>
        </a:xfrm>
      </p:grpSpPr>
      <p:sp>
        <p:nvSpPr>
          <p:cNvPr id="16" name="Shape 16"/>
          <p:cNvSpPr/>
          <p:nvPr/>
        </p:nvSpPr>
        <p:spPr>
          <a:xfrm>
            <a:off x="2749050" y="748800"/>
            <a:ext cx="3645899" cy="3645899"/>
          </a:xfrm>
          <a:prstGeom prst="rect">
            <a:avLst/>
          </a:prstGeom>
          <a:solidFill>
            <a:schemeClr val="dk1"/>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7" name="Shape 17"/>
          <p:cNvSpPr/>
          <p:nvPr/>
        </p:nvSpPr>
        <p:spPr>
          <a:xfrm>
            <a:off x="2992950" y="992700"/>
            <a:ext cx="3158100" cy="3158100"/>
          </a:xfrm>
          <a:prstGeom prst="rect">
            <a:avLst/>
          </a:prstGeom>
          <a:noFill/>
          <a:ln w="28575" cap="flat" cmpd="sng">
            <a:solidFill>
              <a:schemeClr val="lt1"/>
            </a:solidFill>
            <a:prstDash val="solid"/>
            <a:miter/>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8" name="Shape 18"/>
          <p:cNvSpPr txBox="1">
            <a:spLocks noGrp="1"/>
          </p:cNvSpPr>
          <p:nvPr>
            <p:ph type="ctrTitle"/>
          </p:nvPr>
        </p:nvSpPr>
        <p:spPr>
          <a:xfrm>
            <a:off x="3096250" y="1627200"/>
            <a:ext cx="2951399" cy="1584300"/>
          </a:xfrm>
          <a:prstGeom prst="rect">
            <a:avLst/>
          </a:prstGeom>
          <a:noFill/>
          <a:ln>
            <a:noFill/>
          </a:ln>
        </p:spPr>
        <p:txBody>
          <a:bodyPr lIns="91425" tIns="91425" rIns="91425" bIns="91425" anchor="ctr" anchorCtr="0"/>
          <a:lstStyle>
            <a:lvl1pPr marL="0" marR="0" lvl="0" indent="0" algn="ctr" rtl="0">
              <a:lnSpc>
                <a:spcPct val="100000"/>
              </a:lnSpc>
              <a:spcBef>
                <a:spcPts val="0"/>
              </a:spcBef>
              <a:spcAft>
                <a:spcPts val="0"/>
              </a:spcAft>
              <a:buClr>
                <a:schemeClr val="lt1"/>
              </a:buClr>
              <a:buFont typeface="Lato"/>
              <a:buNone/>
              <a:defRPr sz="3200" b="1" i="0" u="none" strike="noStrike" cap="none">
                <a:solidFill>
                  <a:schemeClr val="lt1"/>
                </a:solidFill>
                <a:latin typeface="Lato"/>
                <a:ea typeface="Lato"/>
                <a:cs typeface="Lato"/>
                <a:sym typeface="Lato"/>
              </a:defRPr>
            </a:lvl1pPr>
            <a:lvl2pPr lvl="1" indent="0" algn="ctr">
              <a:spcBef>
                <a:spcPts val="0"/>
              </a:spcBef>
              <a:buClr>
                <a:schemeClr val="lt1"/>
              </a:buClr>
              <a:buFont typeface="Lato"/>
              <a:buNone/>
              <a:defRPr sz="3200" b="1">
                <a:solidFill>
                  <a:schemeClr val="lt1"/>
                </a:solidFill>
                <a:latin typeface="Lato"/>
                <a:ea typeface="Lato"/>
                <a:cs typeface="Lato"/>
                <a:sym typeface="Lato"/>
              </a:defRPr>
            </a:lvl2pPr>
            <a:lvl3pPr lvl="2" indent="0" algn="ctr">
              <a:spcBef>
                <a:spcPts val="0"/>
              </a:spcBef>
              <a:buClr>
                <a:schemeClr val="lt1"/>
              </a:buClr>
              <a:buFont typeface="Lato"/>
              <a:buNone/>
              <a:defRPr sz="3200" b="1">
                <a:solidFill>
                  <a:schemeClr val="lt1"/>
                </a:solidFill>
                <a:latin typeface="Lato"/>
                <a:ea typeface="Lato"/>
                <a:cs typeface="Lato"/>
                <a:sym typeface="Lato"/>
              </a:defRPr>
            </a:lvl3pPr>
            <a:lvl4pPr lvl="3" indent="0" algn="ctr">
              <a:spcBef>
                <a:spcPts val="0"/>
              </a:spcBef>
              <a:buClr>
                <a:schemeClr val="lt1"/>
              </a:buClr>
              <a:buFont typeface="Lato"/>
              <a:buNone/>
              <a:defRPr sz="3200" b="1">
                <a:solidFill>
                  <a:schemeClr val="lt1"/>
                </a:solidFill>
                <a:latin typeface="Lato"/>
                <a:ea typeface="Lato"/>
                <a:cs typeface="Lato"/>
                <a:sym typeface="Lato"/>
              </a:defRPr>
            </a:lvl4pPr>
            <a:lvl5pPr lvl="4" indent="0" algn="ctr">
              <a:spcBef>
                <a:spcPts val="0"/>
              </a:spcBef>
              <a:buClr>
                <a:schemeClr val="lt1"/>
              </a:buClr>
              <a:buFont typeface="Lato"/>
              <a:buNone/>
              <a:defRPr sz="3200" b="1">
                <a:solidFill>
                  <a:schemeClr val="lt1"/>
                </a:solidFill>
                <a:latin typeface="Lato"/>
                <a:ea typeface="Lato"/>
                <a:cs typeface="Lato"/>
                <a:sym typeface="Lato"/>
              </a:defRPr>
            </a:lvl5pPr>
            <a:lvl6pPr lvl="5" indent="0" algn="ctr">
              <a:spcBef>
                <a:spcPts val="0"/>
              </a:spcBef>
              <a:buClr>
                <a:schemeClr val="lt1"/>
              </a:buClr>
              <a:buFont typeface="Lato"/>
              <a:buNone/>
              <a:defRPr sz="3200" b="1">
                <a:solidFill>
                  <a:schemeClr val="lt1"/>
                </a:solidFill>
                <a:latin typeface="Lato"/>
                <a:ea typeface="Lato"/>
                <a:cs typeface="Lato"/>
                <a:sym typeface="Lato"/>
              </a:defRPr>
            </a:lvl6pPr>
            <a:lvl7pPr lvl="6" indent="0" algn="ctr">
              <a:spcBef>
                <a:spcPts val="0"/>
              </a:spcBef>
              <a:buClr>
                <a:schemeClr val="lt1"/>
              </a:buClr>
              <a:buFont typeface="Lato"/>
              <a:buNone/>
              <a:defRPr sz="3200" b="1">
                <a:solidFill>
                  <a:schemeClr val="lt1"/>
                </a:solidFill>
                <a:latin typeface="Lato"/>
                <a:ea typeface="Lato"/>
                <a:cs typeface="Lato"/>
                <a:sym typeface="Lato"/>
              </a:defRPr>
            </a:lvl7pPr>
            <a:lvl8pPr lvl="7" indent="0" algn="ctr">
              <a:spcBef>
                <a:spcPts val="0"/>
              </a:spcBef>
              <a:buClr>
                <a:schemeClr val="lt1"/>
              </a:buClr>
              <a:buFont typeface="Lato"/>
              <a:buNone/>
              <a:defRPr sz="3200" b="1">
                <a:solidFill>
                  <a:schemeClr val="lt1"/>
                </a:solidFill>
                <a:latin typeface="Lato"/>
                <a:ea typeface="Lato"/>
                <a:cs typeface="Lato"/>
                <a:sym typeface="Lato"/>
              </a:defRPr>
            </a:lvl8pPr>
            <a:lvl9pPr lvl="8" indent="0" algn="ctr">
              <a:spcBef>
                <a:spcPts val="0"/>
              </a:spcBef>
              <a:buClr>
                <a:schemeClr val="lt1"/>
              </a:buClr>
              <a:buFont typeface="Lato"/>
              <a:buNone/>
              <a:defRPr sz="3200" b="1">
                <a:solidFill>
                  <a:schemeClr val="lt1"/>
                </a:solidFill>
                <a:latin typeface="Lato"/>
                <a:ea typeface="Lato"/>
                <a:cs typeface="Lato"/>
                <a:sym typeface="Lato"/>
              </a:defRPr>
            </a:lvl9pPr>
          </a:lstStyle>
          <a:p>
            <a:endParaRPr/>
          </a:p>
        </p:txBody>
      </p:sp>
      <p:sp>
        <p:nvSpPr>
          <p:cNvPr id="19" name="Shape 19"/>
          <p:cNvSpPr txBox="1">
            <a:spLocks noGrp="1"/>
          </p:cNvSpPr>
          <p:nvPr>
            <p:ph type="subTitle" idx="1"/>
          </p:nvPr>
        </p:nvSpPr>
        <p:spPr>
          <a:xfrm>
            <a:off x="3096361" y="3266930"/>
            <a:ext cx="2951399" cy="701398"/>
          </a:xfrm>
          <a:prstGeom prst="rect">
            <a:avLst/>
          </a:prstGeom>
          <a:noFill/>
          <a:ln>
            <a:noFill/>
          </a:ln>
        </p:spPr>
        <p:txBody>
          <a:bodyPr lIns="91425" tIns="91425" rIns="91425" bIns="91425" anchor="b" anchorCtr="0"/>
          <a:lstStyle>
            <a:lvl1pPr marL="0" marR="0" lvl="0" indent="0" algn="ctr" rtl="0">
              <a:lnSpc>
                <a:spcPct val="100000"/>
              </a:lnSpc>
              <a:spcBef>
                <a:spcPts val="0"/>
              </a:spcBef>
              <a:spcAft>
                <a:spcPts val="0"/>
              </a:spcAft>
              <a:buClr>
                <a:schemeClr val="lt1"/>
              </a:buClr>
              <a:buFont typeface="Playfair Display"/>
              <a:buNone/>
              <a:defRPr sz="1400" b="1" i="0" u="none" strike="noStrike" cap="none">
                <a:solidFill>
                  <a:schemeClr val="lt1"/>
                </a:solidFill>
                <a:latin typeface="Playfair Display"/>
                <a:ea typeface="Playfair Display"/>
                <a:cs typeface="Playfair Display"/>
                <a:sym typeface="Playfair Display"/>
              </a:defRPr>
            </a:lvl1pPr>
            <a:lvl2pPr marL="457200" marR="0" lvl="1" indent="0" algn="ctr" rtl="0">
              <a:lnSpc>
                <a:spcPct val="100000"/>
              </a:lnSpc>
              <a:spcBef>
                <a:spcPts val="0"/>
              </a:spcBef>
              <a:spcAft>
                <a:spcPts val="0"/>
              </a:spcAft>
              <a:buClr>
                <a:schemeClr val="lt1"/>
              </a:buClr>
              <a:buFont typeface="Playfair Display"/>
              <a:buNone/>
              <a:defRPr sz="1800" b="1" i="0" u="none" strike="noStrike" cap="none">
                <a:solidFill>
                  <a:schemeClr val="lt1"/>
                </a:solidFill>
                <a:latin typeface="Playfair Display"/>
                <a:ea typeface="Playfair Display"/>
                <a:cs typeface="Playfair Display"/>
                <a:sym typeface="Playfair Display"/>
              </a:defRPr>
            </a:lvl2pPr>
            <a:lvl3pPr marL="914400" marR="0" lvl="2" indent="0" algn="ctr" rtl="0">
              <a:lnSpc>
                <a:spcPct val="100000"/>
              </a:lnSpc>
              <a:spcBef>
                <a:spcPts val="0"/>
              </a:spcBef>
              <a:spcAft>
                <a:spcPts val="0"/>
              </a:spcAft>
              <a:buClr>
                <a:schemeClr val="lt1"/>
              </a:buClr>
              <a:buFont typeface="Playfair Display"/>
              <a:buNone/>
              <a:defRPr sz="1800" b="1" i="0" u="none" strike="noStrike" cap="none">
                <a:solidFill>
                  <a:schemeClr val="lt1"/>
                </a:solidFill>
                <a:latin typeface="Playfair Display"/>
                <a:ea typeface="Playfair Display"/>
                <a:cs typeface="Playfair Display"/>
                <a:sym typeface="Playfair Display"/>
              </a:defRPr>
            </a:lvl3pPr>
            <a:lvl4pPr marL="1371600" marR="0" lvl="3" indent="0" algn="ctr" rtl="0">
              <a:lnSpc>
                <a:spcPct val="100000"/>
              </a:lnSpc>
              <a:spcBef>
                <a:spcPts val="0"/>
              </a:spcBef>
              <a:spcAft>
                <a:spcPts val="0"/>
              </a:spcAft>
              <a:buClr>
                <a:schemeClr val="lt1"/>
              </a:buClr>
              <a:buFont typeface="Playfair Display"/>
              <a:buNone/>
              <a:defRPr sz="1800" b="1" i="0" u="none" strike="noStrike" cap="none">
                <a:solidFill>
                  <a:schemeClr val="lt1"/>
                </a:solidFill>
                <a:latin typeface="Playfair Display"/>
                <a:ea typeface="Playfair Display"/>
                <a:cs typeface="Playfair Display"/>
                <a:sym typeface="Playfair Display"/>
              </a:defRPr>
            </a:lvl4pPr>
            <a:lvl5pPr marL="1828800" marR="0" lvl="4" indent="0" algn="ctr" rtl="0">
              <a:lnSpc>
                <a:spcPct val="100000"/>
              </a:lnSpc>
              <a:spcBef>
                <a:spcPts val="0"/>
              </a:spcBef>
              <a:spcAft>
                <a:spcPts val="0"/>
              </a:spcAft>
              <a:buClr>
                <a:schemeClr val="lt1"/>
              </a:buClr>
              <a:buFont typeface="Playfair Display"/>
              <a:buNone/>
              <a:defRPr sz="1800" b="1" i="0" u="none" strike="noStrike" cap="none">
                <a:solidFill>
                  <a:schemeClr val="lt1"/>
                </a:solidFill>
                <a:latin typeface="Playfair Display"/>
                <a:ea typeface="Playfair Display"/>
                <a:cs typeface="Playfair Display"/>
                <a:sym typeface="Playfair Display"/>
              </a:defRPr>
            </a:lvl5pPr>
            <a:lvl6pPr marL="2286000" marR="0" lvl="5" indent="0" algn="ctr" rtl="0">
              <a:lnSpc>
                <a:spcPct val="100000"/>
              </a:lnSpc>
              <a:spcBef>
                <a:spcPts val="0"/>
              </a:spcBef>
              <a:spcAft>
                <a:spcPts val="0"/>
              </a:spcAft>
              <a:buClr>
                <a:schemeClr val="lt1"/>
              </a:buClr>
              <a:buFont typeface="Playfair Display"/>
              <a:buNone/>
              <a:defRPr sz="1800" b="1" i="0" u="none" strike="noStrike" cap="none">
                <a:solidFill>
                  <a:schemeClr val="lt1"/>
                </a:solidFill>
                <a:latin typeface="Playfair Display"/>
                <a:ea typeface="Playfair Display"/>
                <a:cs typeface="Playfair Display"/>
                <a:sym typeface="Playfair Display"/>
              </a:defRPr>
            </a:lvl6pPr>
            <a:lvl7pPr marL="2743200" marR="0" lvl="6" indent="0" algn="ctr" rtl="0">
              <a:lnSpc>
                <a:spcPct val="100000"/>
              </a:lnSpc>
              <a:spcBef>
                <a:spcPts val="0"/>
              </a:spcBef>
              <a:spcAft>
                <a:spcPts val="0"/>
              </a:spcAft>
              <a:buClr>
                <a:schemeClr val="lt1"/>
              </a:buClr>
              <a:buFont typeface="Playfair Display"/>
              <a:buNone/>
              <a:defRPr sz="1800" b="1" i="0" u="none" strike="noStrike" cap="none">
                <a:solidFill>
                  <a:schemeClr val="lt1"/>
                </a:solidFill>
                <a:latin typeface="Playfair Display"/>
                <a:ea typeface="Playfair Display"/>
                <a:cs typeface="Playfair Display"/>
                <a:sym typeface="Playfair Display"/>
              </a:defRPr>
            </a:lvl7pPr>
            <a:lvl8pPr marL="3200400" marR="0" lvl="7" indent="0" algn="ctr" rtl="0">
              <a:lnSpc>
                <a:spcPct val="100000"/>
              </a:lnSpc>
              <a:spcBef>
                <a:spcPts val="0"/>
              </a:spcBef>
              <a:spcAft>
                <a:spcPts val="0"/>
              </a:spcAft>
              <a:buClr>
                <a:schemeClr val="lt1"/>
              </a:buClr>
              <a:buFont typeface="Playfair Display"/>
              <a:buNone/>
              <a:defRPr sz="1800" b="1" i="0" u="none" strike="noStrike" cap="none">
                <a:solidFill>
                  <a:schemeClr val="lt1"/>
                </a:solidFill>
                <a:latin typeface="Playfair Display"/>
                <a:ea typeface="Playfair Display"/>
                <a:cs typeface="Playfair Display"/>
                <a:sym typeface="Playfair Display"/>
              </a:defRPr>
            </a:lvl8pPr>
            <a:lvl9pPr marL="3657600" marR="0" lvl="8" indent="0" algn="ctr" rtl="0">
              <a:lnSpc>
                <a:spcPct val="100000"/>
              </a:lnSpc>
              <a:spcBef>
                <a:spcPts val="0"/>
              </a:spcBef>
              <a:spcAft>
                <a:spcPts val="0"/>
              </a:spcAft>
              <a:buClr>
                <a:schemeClr val="lt1"/>
              </a:buClr>
              <a:buFont typeface="Playfair Display"/>
              <a:buNone/>
              <a:defRPr sz="1800" b="1" i="0" u="none" strike="noStrike" cap="none">
                <a:solidFill>
                  <a:schemeClr val="lt1"/>
                </a:solidFill>
                <a:latin typeface="Playfair Display"/>
                <a:ea typeface="Playfair Display"/>
                <a:cs typeface="Playfair Display"/>
                <a:sym typeface="Playfair Display"/>
              </a:defRPr>
            </a:lvl9pPr>
          </a:lstStyle>
          <a:p>
            <a:endParaRPr/>
          </a:p>
        </p:txBody>
      </p:sp>
      <p:sp>
        <p:nvSpPr>
          <p:cNvPr id="20" name="Shape 20"/>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ja" sz="1400" b="0" i="0" u="none" strike="noStrike" cap="none">
                <a:solidFill>
                  <a:srgbClr val="000000"/>
                </a:solidFill>
                <a:latin typeface="Arial"/>
                <a:ea typeface="Arial"/>
                <a:cs typeface="Arial"/>
                <a:sym typeface="Arial"/>
              </a:rPr>
              <a:t>‹#›</a:t>
            </a:fld>
            <a:endParaRPr lang="ja"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chemeClr val="dk1"/>
              </a:buClr>
              <a:buFont typeface="Playfair Display"/>
              <a:buNone/>
              <a:defRPr sz="3200" b="1" i="0" u="none" strike="noStrike" cap="none">
                <a:solidFill>
                  <a:schemeClr val="dk1"/>
                </a:solidFill>
                <a:latin typeface="Arial"/>
                <a:ea typeface="Arial"/>
                <a:cs typeface="Arial"/>
                <a:sym typeface="Arial"/>
              </a:defRPr>
            </a:lvl1pPr>
            <a:lvl2pPr lvl="1"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2pPr>
            <a:lvl3pPr lvl="2"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3pPr>
            <a:lvl4pPr lvl="3"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4pPr>
            <a:lvl5pPr lvl="4"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5pPr>
            <a:lvl6pPr lvl="5"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6pPr>
            <a:lvl7pPr lvl="6"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7pPr>
            <a:lvl8pPr lvl="7"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8pPr>
            <a:lvl9pPr lvl="8"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9pPr>
          </a:lstStyle>
          <a:p>
            <a:endParaRPr/>
          </a:p>
        </p:txBody>
      </p:sp>
      <p:sp>
        <p:nvSpPr>
          <p:cNvPr id="23" name="Shape 23"/>
          <p:cNvSpPr txBox="1">
            <a:spLocks noGrp="1"/>
          </p:cNvSpPr>
          <p:nvPr>
            <p:ph type="body" idx="1"/>
          </p:nvPr>
        </p:nvSpPr>
        <p:spPr>
          <a:xfrm>
            <a:off x="311700" y="1152475"/>
            <a:ext cx="3999898" cy="3416400"/>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9pPr>
          </a:lstStyle>
          <a:p>
            <a:endParaRPr/>
          </a:p>
        </p:txBody>
      </p:sp>
      <p:sp>
        <p:nvSpPr>
          <p:cNvPr id="24" name="Shape 24"/>
          <p:cNvSpPr txBox="1">
            <a:spLocks noGrp="1"/>
          </p:cNvSpPr>
          <p:nvPr>
            <p:ph type="body" idx="2"/>
          </p:nvPr>
        </p:nvSpPr>
        <p:spPr>
          <a:xfrm>
            <a:off x="4832400" y="1152475"/>
            <a:ext cx="3999898" cy="3416400"/>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9pPr>
          </a:lstStyle>
          <a:p>
            <a:endParaRPr/>
          </a:p>
        </p:txBody>
      </p:sp>
      <p:sp>
        <p:nvSpPr>
          <p:cNvPr id="25" name="Shape 25"/>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ja" sz="1400" b="0" i="0" u="none" strike="noStrike" cap="none">
                <a:solidFill>
                  <a:srgbClr val="000000"/>
                </a:solidFill>
                <a:latin typeface="Arial"/>
                <a:ea typeface="Arial"/>
                <a:cs typeface="Arial"/>
                <a:sym typeface="Arial"/>
              </a:rPr>
              <a:t>‹#›</a:t>
            </a:fld>
            <a:endParaRPr lang="ja"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chemeClr val="dk1"/>
              </a:buClr>
              <a:buFont typeface="Playfair Display"/>
              <a:buNone/>
              <a:defRPr sz="3200" b="1" i="0" u="none" strike="noStrike" cap="none">
                <a:solidFill>
                  <a:schemeClr val="dk1"/>
                </a:solidFill>
                <a:latin typeface="Arial"/>
                <a:ea typeface="Arial"/>
                <a:cs typeface="Arial"/>
                <a:sym typeface="Arial"/>
              </a:defRPr>
            </a:lvl1pPr>
            <a:lvl2pPr lvl="1"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2pPr>
            <a:lvl3pPr lvl="2"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3pPr>
            <a:lvl4pPr lvl="3"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4pPr>
            <a:lvl5pPr lvl="4"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5pPr>
            <a:lvl6pPr lvl="5"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6pPr>
            <a:lvl7pPr lvl="6"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7pPr>
            <a:lvl8pPr lvl="7"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8pPr>
            <a:lvl9pPr lvl="8"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9pPr>
          </a:lstStyle>
          <a:p>
            <a:endParaRPr/>
          </a:p>
        </p:txBody>
      </p:sp>
      <p:sp>
        <p:nvSpPr>
          <p:cNvPr id="28" name="Shape 28"/>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ja" sz="1400" b="0" i="0" u="none" strike="noStrike" cap="none">
                <a:solidFill>
                  <a:srgbClr val="000000"/>
                </a:solidFill>
                <a:latin typeface="Arial"/>
                <a:ea typeface="Arial"/>
                <a:cs typeface="Arial"/>
                <a:sym typeface="Arial"/>
              </a:rPr>
              <a:t>‹#›</a:t>
            </a:fld>
            <a:endParaRPr lang="ja"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311700" y="555600"/>
            <a:ext cx="2807999" cy="755698"/>
          </a:xfrm>
          <a:prstGeom prst="rect">
            <a:avLst/>
          </a:prstGeom>
          <a:noFill/>
          <a:ln>
            <a:noFill/>
          </a:ln>
        </p:spPr>
        <p:txBody>
          <a:bodyPr lIns="91425" tIns="91425" rIns="91425" bIns="91425" anchor="b" anchorCtr="0"/>
          <a:lstStyle>
            <a:lvl1pPr marL="0" marR="0" lvl="0" indent="0" algn="l" rtl="0">
              <a:lnSpc>
                <a:spcPct val="100000"/>
              </a:lnSpc>
              <a:spcBef>
                <a:spcPts val="0"/>
              </a:spcBef>
              <a:spcAft>
                <a:spcPts val="0"/>
              </a:spcAft>
              <a:buClr>
                <a:schemeClr val="dk1"/>
              </a:buClr>
              <a:buFont typeface="Playfair Display"/>
              <a:buNone/>
              <a:defRPr sz="2400" b="1" i="0" u="none" strike="noStrike" cap="none">
                <a:solidFill>
                  <a:schemeClr val="dk1"/>
                </a:solidFill>
                <a:latin typeface="Arial"/>
                <a:ea typeface="Arial"/>
                <a:cs typeface="Arial"/>
                <a:sym typeface="Arial"/>
              </a:defRPr>
            </a:lvl1pPr>
            <a:lvl2pPr lvl="1" indent="0">
              <a:spcBef>
                <a:spcPts val="0"/>
              </a:spcBef>
              <a:buClr>
                <a:schemeClr val="dk1"/>
              </a:buClr>
              <a:buFont typeface="Playfair Display"/>
              <a:buNone/>
              <a:defRPr sz="2400" b="1">
                <a:solidFill>
                  <a:schemeClr val="dk1"/>
                </a:solidFill>
                <a:latin typeface="Playfair Display"/>
                <a:ea typeface="Playfair Display"/>
                <a:cs typeface="Playfair Display"/>
                <a:sym typeface="Playfair Display"/>
              </a:defRPr>
            </a:lvl2pPr>
            <a:lvl3pPr lvl="2" indent="0">
              <a:spcBef>
                <a:spcPts val="0"/>
              </a:spcBef>
              <a:buClr>
                <a:schemeClr val="dk1"/>
              </a:buClr>
              <a:buFont typeface="Playfair Display"/>
              <a:buNone/>
              <a:defRPr sz="2400" b="1">
                <a:solidFill>
                  <a:schemeClr val="dk1"/>
                </a:solidFill>
                <a:latin typeface="Playfair Display"/>
                <a:ea typeface="Playfair Display"/>
                <a:cs typeface="Playfair Display"/>
                <a:sym typeface="Playfair Display"/>
              </a:defRPr>
            </a:lvl3pPr>
            <a:lvl4pPr lvl="3" indent="0">
              <a:spcBef>
                <a:spcPts val="0"/>
              </a:spcBef>
              <a:buClr>
                <a:schemeClr val="dk1"/>
              </a:buClr>
              <a:buFont typeface="Playfair Display"/>
              <a:buNone/>
              <a:defRPr sz="2400" b="1">
                <a:solidFill>
                  <a:schemeClr val="dk1"/>
                </a:solidFill>
                <a:latin typeface="Playfair Display"/>
                <a:ea typeface="Playfair Display"/>
                <a:cs typeface="Playfair Display"/>
                <a:sym typeface="Playfair Display"/>
              </a:defRPr>
            </a:lvl4pPr>
            <a:lvl5pPr lvl="4" indent="0">
              <a:spcBef>
                <a:spcPts val="0"/>
              </a:spcBef>
              <a:buClr>
                <a:schemeClr val="dk1"/>
              </a:buClr>
              <a:buFont typeface="Playfair Display"/>
              <a:buNone/>
              <a:defRPr sz="2400" b="1">
                <a:solidFill>
                  <a:schemeClr val="dk1"/>
                </a:solidFill>
                <a:latin typeface="Playfair Display"/>
                <a:ea typeface="Playfair Display"/>
                <a:cs typeface="Playfair Display"/>
                <a:sym typeface="Playfair Display"/>
              </a:defRPr>
            </a:lvl5pPr>
            <a:lvl6pPr lvl="5" indent="0">
              <a:spcBef>
                <a:spcPts val="0"/>
              </a:spcBef>
              <a:buClr>
                <a:schemeClr val="dk1"/>
              </a:buClr>
              <a:buFont typeface="Playfair Display"/>
              <a:buNone/>
              <a:defRPr sz="2400" b="1">
                <a:solidFill>
                  <a:schemeClr val="dk1"/>
                </a:solidFill>
                <a:latin typeface="Playfair Display"/>
                <a:ea typeface="Playfair Display"/>
                <a:cs typeface="Playfair Display"/>
                <a:sym typeface="Playfair Display"/>
              </a:defRPr>
            </a:lvl6pPr>
            <a:lvl7pPr lvl="6" indent="0">
              <a:spcBef>
                <a:spcPts val="0"/>
              </a:spcBef>
              <a:buClr>
                <a:schemeClr val="dk1"/>
              </a:buClr>
              <a:buFont typeface="Playfair Display"/>
              <a:buNone/>
              <a:defRPr sz="2400" b="1">
                <a:solidFill>
                  <a:schemeClr val="dk1"/>
                </a:solidFill>
                <a:latin typeface="Playfair Display"/>
                <a:ea typeface="Playfair Display"/>
                <a:cs typeface="Playfair Display"/>
                <a:sym typeface="Playfair Display"/>
              </a:defRPr>
            </a:lvl7pPr>
            <a:lvl8pPr lvl="7" indent="0">
              <a:spcBef>
                <a:spcPts val="0"/>
              </a:spcBef>
              <a:buClr>
                <a:schemeClr val="dk1"/>
              </a:buClr>
              <a:buFont typeface="Playfair Display"/>
              <a:buNone/>
              <a:defRPr sz="2400" b="1">
                <a:solidFill>
                  <a:schemeClr val="dk1"/>
                </a:solidFill>
                <a:latin typeface="Playfair Display"/>
                <a:ea typeface="Playfair Display"/>
                <a:cs typeface="Playfair Display"/>
                <a:sym typeface="Playfair Display"/>
              </a:defRPr>
            </a:lvl8pPr>
            <a:lvl9pPr lvl="8" indent="0">
              <a:spcBef>
                <a:spcPts val="0"/>
              </a:spcBef>
              <a:buClr>
                <a:schemeClr val="dk1"/>
              </a:buClr>
              <a:buFont typeface="Playfair Display"/>
              <a:buNone/>
              <a:defRPr sz="2400" b="1">
                <a:solidFill>
                  <a:schemeClr val="dk1"/>
                </a:solidFill>
                <a:latin typeface="Playfair Display"/>
                <a:ea typeface="Playfair Display"/>
                <a:cs typeface="Playfair Display"/>
                <a:sym typeface="Playfair Display"/>
              </a:defRPr>
            </a:lvl9pPr>
          </a:lstStyle>
          <a:p>
            <a:endParaRPr/>
          </a:p>
        </p:txBody>
      </p:sp>
      <p:sp>
        <p:nvSpPr>
          <p:cNvPr id="31" name="Shape 31"/>
          <p:cNvSpPr txBox="1">
            <a:spLocks noGrp="1"/>
          </p:cNvSpPr>
          <p:nvPr>
            <p:ph type="body" idx="1"/>
          </p:nvPr>
        </p:nvSpPr>
        <p:spPr>
          <a:xfrm>
            <a:off x="311700" y="1391376"/>
            <a:ext cx="2807999" cy="3179400"/>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9pPr>
          </a:lstStyle>
          <a:p>
            <a:endParaRPr/>
          </a:p>
        </p:txBody>
      </p:sp>
      <p:sp>
        <p:nvSpPr>
          <p:cNvPr id="32" name="Shape 32"/>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ja" sz="1400" b="0" i="0" u="none" strike="noStrike" cap="none">
                <a:solidFill>
                  <a:srgbClr val="000000"/>
                </a:solidFill>
                <a:latin typeface="Arial"/>
                <a:ea typeface="Arial"/>
                <a:cs typeface="Arial"/>
                <a:sym typeface="Arial"/>
              </a:rPr>
              <a:t>‹#›</a:t>
            </a:fld>
            <a:endParaRPr lang="ja"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dk2"/>
        </a:solidFill>
        <a:effectLst/>
      </p:bgPr>
    </p:bg>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490250" y="526350"/>
            <a:ext cx="5618700" cy="4090800"/>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chemeClr val="lt1"/>
              </a:buClr>
              <a:buFont typeface="Lato"/>
              <a:buNone/>
              <a:defRPr sz="4800" b="0" i="0" u="none" strike="noStrike" cap="none">
                <a:solidFill>
                  <a:schemeClr val="lt1"/>
                </a:solidFill>
                <a:latin typeface="Lato"/>
                <a:ea typeface="Lato"/>
                <a:cs typeface="Lato"/>
                <a:sym typeface="Lato"/>
              </a:defRPr>
            </a:lvl1pPr>
            <a:lvl2pPr lvl="1" indent="0">
              <a:spcBef>
                <a:spcPts val="0"/>
              </a:spcBef>
              <a:buClr>
                <a:schemeClr val="lt1"/>
              </a:buClr>
              <a:buFont typeface="Lato"/>
              <a:buNone/>
              <a:defRPr sz="4800" b="0">
                <a:solidFill>
                  <a:schemeClr val="lt1"/>
                </a:solidFill>
                <a:latin typeface="Lato"/>
                <a:ea typeface="Lato"/>
                <a:cs typeface="Lato"/>
                <a:sym typeface="Lato"/>
              </a:defRPr>
            </a:lvl2pPr>
            <a:lvl3pPr lvl="2" indent="0">
              <a:spcBef>
                <a:spcPts val="0"/>
              </a:spcBef>
              <a:buClr>
                <a:schemeClr val="lt1"/>
              </a:buClr>
              <a:buFont typeface="Lato"/>
              <a:buNone/>
              <a:defRPr sz="4800" b="0">
                <a:solidFill>
                  <a:schemeClr val="lt1"/>
                </a:solidFill>
                <a:latin typeface="Lato"/>
                <a:ea typeface="Lato"/>
                <a:cs typeface="Lato"/>
                <a:sym typeface="Lato"/>
              </a:defRPr>
            </a:lvl3pPr>
            <a:lvl4pPr lvl="3" indent="0">
              <a:spcBef>
                <a:spcPts val="0"/>
              </a:spcBef>
              <a:buClr>
                <a:schemeClr val="lt1"/>
              </a:buClr>
              <a:buFont typeface="Lato"/>
              <a:buNone/>
              <a:defRPr sz="4800" b="0">
                <a:solidFill>
                  <a:schemeClr val="lt1"/>
                </a:solidFill>
                <a:latin typeface="Lato"/>
                <a:ea typeface="Lato"/>
                <a:cs typeface="Lato"/>
                <a:sym typeface="Lato"/>
              </a:defRPr>
            </a:lvl4pPr>
            <a:lvl5pPr lvl="4" indent="0">
              <a:spcBef>
                <a:spcPts val="0"/>
              </a:spcBef>
              <a:buClr>
                <a:schemeClr val="lt1"/>
              </a:buClr>
              <a:buFont typeface="Lato"/>
              <a:buNone/>
              <a:defRPr sz="4800" b="0">
                <a:solidFill>
                  <a:schemeClr val="lt1"/>
                </a:solidFill>
                <a:latin typeface="Lato"/>
                <a:ea typeface="Lato"/>
                <a:cs typeface="Lato"/>
                <a:sym typeface="Lato"/>
              </a:defRPr>
            </a:lvl5pPr>
            <a:lvl6pPr lvl="5" indent="0">
              <a:spcBef>
                <a:spcPts val="0"/>
              </a:spcBef>
              <a:buClr>
                <a:schemeClr val="lt1"/>
              </a:buClr>
              <a:buFont typeface="Lato"/>
              <a:buNone/>
              <a:defRPr sz="4800" b="0">
                <a:solidFill>
                  <a:schemeClr val="lt1"/>
                </a:solidFill>
                <a:latin typeface="Lato"/>
                <a:ea typeface="Lato"/>
                <a:cs typeface="Lato"/>
                <a:sym typeface="Lato"/>
              </a:defRPr>
            </a:lvl6pPr>
            <a:lvl7pPr lvl="6" indent="0">
              <a:spcBef>
                <a:spcPts val="0"/>
              </a:spcBef>
              <a:buClr>
                <a:schemeClr val="lt1"/>
              </a:buClr>
              <a:buFont typeface="Lato"/>
              <a:buNone/>
              <a:defRPr sz="4800" b="0">
                <a:solidFill>
                  <a:schemeClr val="lt1"/>
                </a:solidFill>
                <a:latin typeface="Lato"/>
                <a:ea typeface="Lato"/>
                <a:cs typeface="Lato"/>
                <a:sym typeface="Lato"/>
              </a:defRPr>
            </a:lvl7pPr>
            <a:lvl8pPr lvl="7" indent="0">
              <a:spcBef>
                <a:spcPts val="0"/>
              </a:spcBef>
              <a:buClr>
                <a:schemeClr val="lt1"/>
              </a:buClr>
              <a:buFont typeface="Lato"/>
              <a:buNone/>
              <a:defRPr sz="4800" b="0">
                <a:solidFill>
                  <a:schemeClr val="lt1"/>
                </a:solidFill>
                <a:latin typeface="Lato"/>
                <a:ea typeface="Lato"/>
                <a:cs typeface="Lato"/>
                <a:sym typeface="Lato"/>
              </a:defRPr>
            </a:lvl8pPr>
            <a:lvl9pPr lvl="8" indent="0">
              <a:spcBef>
                <a:spcPts val="0"/>
              </a:spcBef>
              <a:buClr>
                <a:schemeClr val="lt1"/>
              </a:buClr>
              <a:buFont typeface="Lato"/>
              <a:buNone/>
              <a:defRPr sz="4800" b="0">
                <a:solidFill>
                  <a:schemeClr val="lt1"/>
                </a:solidFill>
                <a:latin typeface="Lato"/>
                <a:ea typeface="Lato"/>
                <a:cs typeface="Lato"/>
                <a:sym typeface="Lato"/>
              </a:defRPr>
            </a:lvl9pPr>
          </a:lstStyle>
          <a:p>
            <a:endParaRPr/>
          </a:p>
        </p:txBody>
      </p:sp>
      <p:sp>
        <p:nvSpPr>
          <p:cNvPr id="35" name="Shape 35"/>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lt1"/>
              </a:buClr>
              <a:buSzPct val="25000"/>
              <a:buFont typeface="Arial"/>
              <a:buNone/>
            </a:pPr>
            <a:fld id="{00000000-1234-1234-1234-123412341234}" type="slidenum">
              <a:rPr lang="ja" sz="1400" b="0" i="0" u="none" strike="noStrike" cap="none">
                <a:solidFill>
                  <a:schemeClr val="lt1"/>
                </a:solidFill>
                <a:latin typeface="Arial"/>
                <a:ea typeface="Arial"/>
                <a:cs typeface="Arial"/>
                <a:sym typeface="Arial"/>
              </a:rPr>
              <a:t>‹#›</a:t>
            </a:fld>
            <a:endParaRPr lang="ja" sz="14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6"/>
        <p:cNvGrpSpPr/>
        <p:nvPr/>
      </p:nvGrpSpPr>
      <p:grpSpPr>
        <a:xfrm>
          <a:off x="0" y="0"/>
          <a:ext cx="0" cy="0"/>
          <a:chOff x="0" y="0"/>
          <a:chExt cx="0" cy="0"/>
        </a:xfrm>
      </p:grpSpPr>
      <p:sp>
        <p:nvSpPr>
          <p:cNvPr id="37" name="Shape 37"/>
          <p:cNvSpPr/>
          <p:nvPr/>
        </p:nvSpPr>
        <p:spPr>
          <a:xfrm>
            <a:off x="4572000" y="-25"/>
            <a:ext cx="4572000" cy="5143499"/>
          </a:xfrm>
          <a:prstGeom prst="rect">
            <a:avLst/>
          </a:prstGeom>
          <a:solidFill>
            <a:schemeClr val="dk1"/>
          </a:solid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cxnSp>
        <p:nvCxnSpPr>
          <p:cNvPr id="38" name="Shape 38"/>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39" name="Shape 39"/>
          <p:cNvSpPr txBox="1">
            <a:spLocks noGrp="1"/>
          </p:cNvSpPr>
          <p:nvPr>
            <p:ph type="title"/>
          </p:nvPr>
        </p:nvSpPr>
        <p:spPr>
          <a:xfrm>
            <a:off x="265500" y="1107950"/>
            <a:ext cx="4045198" cy="1683600"/>
          </a:xfrm>
          <a:prstGeom prst="rect">
            <a:avLst/>
          </a:prstGeom>
          <a:noFill/>
          <a:ln>
            <a:noFill/>
          </a:ln>
        </p:spPr>
        <p:txBody>
          <a:bodyPr lIns="91425" tIns="91425" rIns="91425" bIns="91425" anchor="b" anchorCtr="0"/>
          <a:lstStyle>
            <a:lvl1pPr marL="0" marR="0" lvl="0" indent="0" algn="ctr" rtl="0">
              <a:lnSpc>
                <a:spcPct val="100000"/>
              </a:lnSpc>
              <a:spcBef>
                <a:spcPts val="0"/>
              </a:spcBef>
              <a:spcAft>
                <a:spcPts val="0"/>
              </a:spcAft>
              <a:buClr>
                <a:schemeClr val="dk1"/>
              </a:buClr>
              <a:buFont typeface="Playfair Display"/>
              <a:buNone/>
              <a:defRPr sz="4200" b="1" i="0" u="none" strike="noStrike" cap="none">
                <a:solidFill>
                  <a:schemeClr val="dk1"/>
                </a:solidFill>
                <a:latin typeface="Playfair Display"/>
                <a:ea typeface="Playfair Display"/>
                <a:cs typeface="Playfair Display"/>
                <a:sym typeface="Playfair Display"/>
              </a:defRPr>
            </a:lvl1pPr>
            <a:lvl2pPr lvl="1" indent="0" algn="ctr">
              <a:spcBef>
                <a:spcPts val="0"/>
              </a:spcBef>
              <a:buClr>
                <a:schemeClr val="dk1"/>
              </a:buClr>
              <a:buFont typeface="Playfair Display"/>
              <a:buNone/>
              <a:defRPr sz="4200" b="1">
                <a:solidFill>
                  <a:schemeClr val="dk1"/>
                </a:solidFill>
                <a:latin typeface="Playfair Display"/>
                <a:ea typeface="Playfair Display"/>
                <a:cs typeface="Playfair Display"/>
                <a:sym typeface="Playfair Display"/>
              </a:defRPr>
            </a:lvl2pPr>
            <a:lvl3pPr lvl="2" indent="0" algn="ctr">
              <a:spcBef>
                <a:spcPts val="0"/>
              </a:spcBef>
              <a:buClr>
                <a:schemeClr val="dk1"/>
              </a:buClr>
              <a:buFont typeface="Playfair Display"/>
              <a:buNone/>
              <a:defRPr sz="4200" b="1">
                <a:solidFill>
                  <a:schemeClr val="dk1"/>
                </a:solidFill>
                <a:latin typeface="Playfair Display"/>
                <a:ea typeface="Playfair Display"/>
                <a:cs typeface="Playfair Display"/>
                <a:sym typeface="Playfair Display"/>
              </a:defRPr>
            </a:lvl3pPr>
            <a:lvl4pPr lvl="3" indent="0" algn="ctr">
              <a:spcBef>
                <a:spcPts val="0"/>
              </a:spcBef>
              <a:buClr>
                <a:schemeClr val="dk1"/>
              </a:buClr>
              <a:buFont typeface="Playfair Display"/>
              <a:buNone/>
              <a:defRPr sz="4200" b="1">
                <a:solidFill>
                  <a:schemeClr val="dk1"/>
                </a:solidFill>
                <a:latin typeface="Playfair Display"/>
                <a:ea typeface="Playfair Display"/>
                <a:cs typeface="Playfair Display"/>
                <a:sym typeface="Playfair Display"/>
              </a:defRPr>
            </a:lvl4pPr>
            <a:lvl5pPr lvl="4" indent="0" algn="ctr">
              <a:spcBef>
                <a:spcPts val="0"/>
              </a:spcBef>
              <a:buClr>
                <a:schemeClr val="dk1"/>
              </a:buClr>
              <a:buFont typeface="Playfair Display"/>
              <a:buNone/>
              <a:defRPr sz="4200" b="1">
                <a:solidFill>
                  <a:schemeClr val="dk1"/>
                </a:solidFill>
                <a:latin typeface="Playfair Display"/>
                <a:ea typeface="Playfair Display"/>
                <a:cs typeface="Playfair Display"/>
                <a:sym typeface="Playfair Display"/>
              </a:defRPr>
            </a:lvl5pPr>
            <a:lvl6pPr lvl="5" indent="0" algn="ctr">
              <a:spcBef>
                <a:spcPts val="0"/>
              </a:spcBef>
              <a:buClr>
                <a:schemeClr val="dk1"/>
              </a:buClr>
              <a:buFont typeface="Playfair Display"/>
              <a:buNone/>
              <a:defRPr sz="4200" b="1">
                <a:solidFill>
                  <a:schemeClr val="dk1"/>
                </a:solidFill>
                <a:latin typeface="Playfair Display"/>
                <a:ea typeface="Playfair Display"/>
                <a:cs typeface="Playfair Display"/>
                <a:sym typeface="Playfair Display"/>
              </a:defRPr>
            </a:lvl6pPr>
            <a:lvl7pPr lvl="6" indent="0" algn="ctr">
              <a:spcBef>
                <a:spcPts val="0"/>
              </a:spcBef>
              <a:buClr>
                <a:schemeClr val="dk1"/>
              </a:buClr>
              <a:buFont typeface="Playfair Display"/>
              <a:buNone/>
              <a:defRPr sz="4200" b="1">
                <a:solidFill>
                  <a:schemeClr val="dk1"/>
                </a:solidFill>
                <a:latin typeface="Playfair Display"/>
                <a:ea typeface="Playfair Display"/>
                <a:cs typeface="Playfair Display"/>
                <a:sym typeface="Playfair Display"/>
              </a:defRPr>
            </a:lvl7pPr>
            <a:lvl8pPr lvl="7" indent="0" algn="ctr">
              <a:spcBef>
                <a:spcPts val="0"/>
              </a:spcBef>
              <a:buClr>
                <a:schemeClr val="dk1"/>
              </a:buClr>
              <a:buFont typeface="Playfair Display"/>
              <a:buNone/>
              <a:defRPr sz="4200" b="1">
                <a:solidFill>
                  <a:schemeClr val="dk1"/>
                </a:solidFill>
                <a:latin typeface="Playfair Display"/>
                <a:ea typeface="Playfair Display"/>
                <a:cs typeface="Playfair Display"/>
                <a:sym typeface="Playfair Display"/>
              </a:defRPr>
            </a:lvl8pPr>
            <a:lvl9pPr lvl="8" indent="0" algn="ctr">
              <a:spcBef>
                <a:spcPts val="0"/>
              </a:spcBef>
              <a:buClr>
                <a:schemeClr val="dk1"/>
              </a:buClr>
              <a:buFont typeface="Playfair Display"/>
              <a:buNone/>
              <a:defRPr sz="4200" b="1">
                <a:solidFill>
                  <a:schemeClr val="dk1"/>
                </a:solidFill>
                <a:latin typeface="Playfair Display"/>
                <a:ea typeface="Playfair Display"/>
                <a:cs typeface="Playfair Display"/>
                <a:sym typeface="Playfair Display"/>
              </a:defRPr>
            </a:lvl9pPr>
          </a:lstStyle>
          <a:p>
            <a:endParaRPr/>
          </a:p>
        </p:txBody>
      </p:sp>
      <p:sp>
        <p:nvSpPr>
          <p:cNvPr id="40" name="Shape 40"/>
          <p:cNvSpPr txBox="1">
            <a:spLocks noGrp="1"/>
          </p:cNvSpPr>
          <p:nvPr>
            <p:ph type="subTitle" idx="1"/>
          </p:nvPr>
        </p:nvSpPr>
        <p:spPr>
          <a:xfrm>
            <a:off x="265500" y="2845200"/>
            <a:ext cx="4045198" cy="1345500"/>
          </a:xfrm>
          <a:prstGeom prst="rect">
            <a:avLst/>
          </a:prstGeom>
          <a:noFill/>
          <a:ln>
            <a:noFill/>
          </a:ln>
        </p:spPr>
        <p:txBody>
          <a:bodyPr lIns="91425" tIns="91425" rIns="91425" bIns="91425" anchor="t" anchorCtr="0"/>
          <a:lstStyle>
            <a:lvl1pPr marL="0" marR="0" lvl="0" indent="0" algn="ctr" rtl="0">
              <a:lnSpc>
                <a:spcPct val="100000"/>
              </a:lnSpc>
              <a:spcBef>
                <a:spcPts val="0"/>
              </a:spcBef>
              <a:spcAft>
                <a:spcPts val="0"/>
              </a:spcAft>
              <a:buClr>
                <a:srgbClr val="000000"/>
              </a:buClr>
              <a:buFont typeface="Arial"/>
              <a:buNone/>
              <a:defRPr sz="2100" b="0" i="0" u="none" strike="noStrike" cap="none">
                <a:solidFill>
                  <a:srgbClr val="000000"/>
                </a:solidFill>
                <a:latin typeface="Arial"/>
                <a:ea typeface="Arial"/>
                <a:cs typeface="Arial"/>
                <a:sym typeface="Arial"/>
              </a:defRPr>
            </a:lvl1pPr>
            <a:lvl2pPr marL="457200" marR="0" lvl="1" indent="0" algn="ctr" rtl="0">
              <a:lnSpc>
                <a:spcPct val="100000"/>
              </a:lnSpc>
              <a:spcBef>
                <a:spcPts val="0"/>
              </a:spcBef>
              <a:spcAft>
                <a:spcPts val="0"/>
              </a:spcAft>
              <a:buClr>
                <a:srgbClr val="000000"/>
              </a:buClr>
              <a:buFont typeface="Arial"/>
              <a:buNone/>
              <a:defRPr sz="2100" b="0" i="0" u="none" strike="noStrike" cap="none">
                <a:solidFill>
                  <a:srgbClr val="000000"/>
                </a:solidFill>
                <a:latin typeface="Arial"/>
                <a:ea typeface="Arial"/>
                <a:cs typeface="Arial"/>
                <a:sym typeface="Arial"/>
              </a:defRPr>
            </a:lvl2pPr>
            <a:lvl3pPr marL="914400" marR="0" lvl="2" indent="0" algn="ctr" rtl="0">
              <a:lnSpc>
                <a:spcPct val="100000"/>
              </a:lnSpc>
              <a:spcBef>
                <a:spcPts val="0"/>
              </a:spcBef>
              <a:spcAft>
                <a:spcPts val="0"/>
              </a:spcAft>
              <a:buClr>
                <a:srgbClr val="000000"/>
              </a:buClr>
              <a:buFont typeface="Arial"/>
              <a:buNone/>
              <a:defRPr sz="2100" b="0" i="0" u="none" strike="noStrike" cap="none">
                <a:solidFill>
                  <a:srgbClr val="000000"/>
                </a:solidFill>
                <a:latin typeface="Arial"/>
                <a:ea typeface="Arial"/>
                <a:cs typeface="Arial"/>
                <a:sym typeface="Arial"/>
              </a:defRPr>
            </a:lvl3pPr>
            <a:lvl4pPr marL="1371600" marR="0" lvl="3" indent="0" algn="ctr" rtl="0">
              <a:lnSpc>
                <a:spcPct val="100000"/>
              </a:lnSpc>
              <a:spcBef>
                <a:spcPts val="0"/>
              </a:spcBef>
              <a:spcAft>
                <a:spcPts val="0"/>
              </a:spcAft>
              <a:buClr>
                <a:srgbClr val="000000"/>
              </a:buClr>
              <a:buFont typeface="Arial"/>
              <a:buNone/>
              <a:defRPr sz="2100" b="0" i="0" u="none" strike="noStrike" cap="none">
                <a:solidFill>
                  <a:srgbClr val="000000"/>
                </a:solidFill>
                <a:latin typeface="Arial"/>
                <a:ea typeface="Arial"/>
                <a:cs typeface="Arial"/>
                <a:sym typeface="Arial"/>
              </a:defRPr>
            </a:lvl4pPr>
            <a:lvl5pPr marL="1828800" marR="0" lvl="4" indent="0" algn="ctr" rtl="0">
              <a:lnSpc>
                <a:spcPct val="100000"/>
              </a:lnSpc>
              <a:spcBef>
                <a:spcPts val="0"/>
              </a:spcBef>
              <a:spcAft>
                <a:spcPts val="0"/>
              </a:spcAft>
              <a:buClr>
                <a:srgbClr val="000000"/>
              </a:buClr>
              <a:buFont typeface="Arial"/>
              <a:buNone/>
              <a:defRPr sz="2100" b="0" i="0" u="none" strike="noStrike" cap="none">
                <a:solidFill>
                  <a:srgbClr val="000000"/>
                </a:solidFill>
                <a:latin typeface="Arial"/>
                <a:ea typeface="Arial"/>
                <a:cs typeface="Arial"/>
                <a:sym typeface="Arial"/>
              </a:defRPr>
            </a:lvl5pPr>
            <a:lvl6pPr marL="2286000" marR="0" lvl="5" indent="0" algn="ctr" rtl="0">
              <a:lnSpc>
                <a:spcPct val="100000"/>
              </a:lnSpc>
              <a:spcBef>
                <a:spcPts val="0"/>
              </a:spcBef>
              <a:spcAft>
                <a:spcPts val="0"/>
              </a:spcAft>
              <a:buClr>
                <a:srgbClr val="000000"/>
              </a:buClr>
              <a:buFont typeface="Arial"/>
              <a:buNone/>
              <a:defRPr sz="2100" b="0" i="0" u="none" strike="noStrike" cap="none">
                <a:solidFill>
                  <a:srgbClr val="000000"/>
                </a:solidFill>
                <a:latin typeface="Arial"/>
                <a:ea typeface="Arial"/>
                <a:cs typeface="Arial"/>
                <a:sym typeface="Arial"/>
              </a:defRPr>
            </a:lvl6pPr>
            <a:lvl7pPr marL="2743200" marR="0" lvl="6" indent="0" algn="ctr" rtl="0">
              <a:lnSpc>
                <a:spcPct val="100000"/>
              </a:lnSpc>
              <a:spcBef>
                <a:spcPts val="0"/>
              </a:spcBef>
              <a:spcAft>
                <a:spcPts val="0"/>
              </a:spcAft>
              <a:buClr>
                <a:srgbClr val="000000"/>
              </a:buClr>
              <a:buFont typeface="Arial"/>
              <a:buNone/>
              <a:defRPr sz="2100" b="0" i="0" u="none" strike="noStrike" cap="none">
                <a:solidFill>
                  <a:srgbClr val="000000"/>
                </a:solidFill>
                <a:latin typeface="Arial"/>
                <a:ea typeface="Arial"/>
                <a:cs typeface="Arial"/>
                <a:sym typeface="Arial"/>
              </a:defRPr>
            </a:lvl7pPr>
            <a:lvl8pPr marL="3200400" marR="0" lvl="7" indent="0" algn="ctr" rtl="0">
              <a:lnSpc>
                <a:spcPct val="100000"/>
              </a:lnSpc>
              <a:spcBef>
                <a:spcPts val="0"/>
              </a:spcBef>
              <a:spcAft>
                <a:spcPts val="0"/>
              </a:spcAft>
              <a:buClr>
                <a:srgbClr val="000000"/>
              </a:buClr>
              <a:buFont typeface="Arial"/>
              <a:buNone/>
              <a:defRPr sz="2100" b="0" i="0" u="none" strike="noStrike" cap="none">
                <a:solidFill>
                  <a:srgbClr val="000000"/>
                </a:solidFill>
                <a:latin typeface="Arial"/>
                <a:ea typeface="Arial"/>
                <a:cs typeface="Arial"/>
                <a:sym typeface="Arial"/>
              </a:defRPr>
            </a:lvl8pPr>
            <a:lvl9pPr marL="3657600" marR="0" lvl="8" indent="0" algn="ctr" rtl="0">
              <a:lnSpc>
                <a:spcPct val="100000"/>
              </a:lnSpc>
              <a:spcBef>
                <a:spcPts val="0"/>
              </a:spcBef>
              <a:spcAft>
                <a:spcPts val="0"/>
              </a:spcAft>
              <a:buClr>
                <a:srgbClr val="000000"/>
              </a:buClr>
              <a:buFont typeface="Arial"/>
              <a:buNone/>
              <a:defRPr sz="2100" b="0" i="0" u="none" strike="noStrike" cap="none">
                <a:solidFill>
                  <a:srgbClr val="000000"/>
                </a:solidFill>
                <a:latin typeface="Arial"/>
                <a:ea typeface="Arial"/>
                <a:cs typeface="Arial"/>
                <a:sym typeface="Arial"/>
              </a:defRPr>
            </a:lvl9pPr>
          </a:lstStyle>
          <a:p>
            <a:endParaRPr/>
          </a:p>
        </p:txBody>
      </p:sp>
      <p:sp>
        <p:nvSpPr>
          <p:cNvPr id="41" name="Shape 41"/>
          <p:cNvSpPr txBox="1">
            <a:spLocks noGrp="1"/>
          </p:cNvSpPr>
          <p:nvPr>
            <p:ph type="body" idx="2"/>
          </p:nvPr>
        </p:nvSpPr>
        <p:spPr>
          <a:xfrm>
            <a:off x="4939500" y="724200"/>
            <a:ext cx="3837000" cy="3695099"/>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chemeClr val="lt1"/>
              </a:buClr>
              <a:buFont typeface="Arial"/>
              <a:buNone/>
              <a:defRPr sz="1400" b="0" i="0" u="none" strike="noStrike" cap="none">
                <a:solidFill>
                  <a:schemeClr val="lt1"/>
                </a:solidFill>
                <a:latin typeface="Arial"/>
                <a:ea typeface="Arial"/>
                <a:cs typeface="Arial"/>
                <a:sym typeface="Arial"/>
              </a:defRPr>
            </a:lvl1pPr>
            <a:lvl2pPr marL="457200" marR="0" lvl="1" indent="0" algn="l" rtl="0">
              <a:lnSpc>
                <a:spcPct val="100000"/>
              </a:lnSpc>
              <a:spcBef>
                <a:spcPts val="0"/>
              </a:spcBef>
              <a:spcAft>
                <a:spcPts val="0"/>
              </a:spcAft>
              <a:buClr>
                <a:schemeClr val="lt1"/>
              </a:buClr>
              <a:buFont typeface="Arial"/>
              <a:buNone/>
              <a:defRPr sz="1400" b="0" i="0" u="none" strike="noStrike" cap="none">
                <a:solidFill>
                  <a:schemeClr val="lt1"/>
                </a:solidFill>
                <a:latin typeface="Arial"/>
                <a:ea typeface="Arial"/>
                <a:cs typeface="Arial"/>
                <a:sym typeface="Arial"/>
              </a:defRPr>
            </a:lvl2pPr>
            <a:lvl3pPr marL="914400" marR="0" lvl="2" indent="0" algn="l" rtl="0">
              <a:lnSpc>
                <a:spcPct val="100000"/>
              </a:lnSpc>
              <a:spcBef>
                <a:spcPts val="0"/>
              </a:spcBef>
              <a:spcAft>
                <a:spcPts val="0"/>
              </a:spcAft>
              <a:buClr>
                <a:schemeClr val="lt1"/>
              </a:buClr>
              <a:buFont typeface="Arial"/>
              <a:buNone/>
              <a:defRPr sz="1400" b="0" i="0" u="none" strike="noStrike" cap="none">
                <a:solidFill>
                  <a:schemeClr val="lt1"/>
                </a:solidFill>
                <a:latin typeface="Arial"/>
                <a:ea typeface="Arial"/>
                <a:cs typeface="Arial"/>
                <a:sym typeface="Arial"/>
              </a:defRPr>
            </a:lvl3pPr>
            <a:lvl4pPr marL="1371600" marR="0" lvl="3" indent="0" algn="l" rtl="0">
              <a:lnSpc>
                <a:spcPct val="100000"/>
              </a:lnSpc>
              <a:spcBef>
                <a:spcPts val="0"/>
              </a:spcBef>
              <a:spcAft>
                <a:spcPts val="0"/>
              </a:spcAft>
              <a:buClr>
                <a:schemeClr val="lt1"/>
              </a:buClr>
              <a:buFont typeface="Arial"/>
              <a:buNone/>
              <a:defRPr sz="1400" b="0" i="0" u="none" strike="noStrike" cap="none">
                <a:solidFill>
                  <a:schemeClr val="lt1"/>
                </a:solidFill>
                <a:latin typeface="Arial"/>
                <a:ea typeface="Arial"/>
                <a:cs typeface="Arial"/>
                <a:sym typeface="Arial"/>
              </a:defRPr>
            </a:lvl4pPr>
            <a:lvl5pPr marL="1828800" marR="0" lvl="4" indent="0" algn="l" rtl="0">
              <a:lnSpc>
                <a:spcPct val="100000"/>
              </a:lnSpc>
              <a:spcBef>
                <a:spcPts val="0"/>
              </a:spcBef>
              <a:spcAft>
                <a:spcPts val="0"/>
              </a:spcAft>
              <a:buClr>
                <a:schemeClr val="lt1"/>
              </a:buClr>
              <a:buFont typeface="Arial"/>
              <a:buNone/>
              <a:defRPr sz="1400" b="0" i="0" u="none" strike="noStrike" cap="none">
                <a:solidFill>
                  <a:schemeClr val="lt1"/>
                </a:solidFill>
                <a:latin typeface="Arial"/>
                <a:ea typeface="Arial"/>
                <a:cs typeface="Arial"/>
                <a:sym typeface="Arial"/>
              </a:defRPr>
            </a:lvl5pPr>
            <a:lvl6pPr marL="2286000" marR="0" lvl="5" indent="0" algn="l" rtl="0">
              <a:lnSpc>
                <a:spcPct val="100000"/>
              </a:lnSpc>
              <a:spcBef>
                <a:spcPts val="0"/>
              </a:spcBef>
              <a:spcAft>
                <a:spcPts val="0"/>
              </a:spcAft>
              <a:buClr>
                <a:schemeClr val="lt1"/>
              </a:buClr>
              <a:buFont typeface="Arial"/>
              <a:buNone/>
              <a:defRPr sz="1400" b="0" i="0" u="none" strike="noStrike" cap="none">
                <a:solidFill>
                  <a:schemeClr val="lt1"/>
                </a:solidFill>
                <a:latin typeface="Arial"/>
                <a:ea typeface="Arial"/>
                <a:cs typeface="Arial"/>
                <a:sym typeface="Arial"/>
              </a:defRPr>
            </a:lvl6pPr>
            <a:lvl7pPr marL="2743200" marR="0" lvl="6" indent="0" algn="l" rtl="0">
              <a:lnSpc>
                <a:spcPct val="100000"/>
              </a:lnSpc>
              <a:spcBef>
                <a:spcPts val="0"/>
              </a:spcBef>
              <a:spcAft>
                <a:spcPts val="0"/>
              </a:spcAft>
              <a:buClr>
                <a:schemeClr val="lt1"/>
              </a:buClr>
              <a:buFont typeface="Arial"/>
              <a:buNone/>
              <a:defRPr sz="1400" b="0" i="0" u="none" strike="noStrike" cap="none">
                <a:solidFill>
                  <a:schemeClr val="lt1"/>
                </a:solidFill>
                <a:latin typeface="Arial"/>
                <a:ea typeface="Arial"/>
                <a:cs typeface="Arial"/>
                <a:sym typeface="Arial"/>
              </a:defRPr>
            </a:lvl7pPr>
            <a:lvl8pPr marL="3200400" marR="0" lvl="7" indent="0" algn="l" rtl="0">
              <a:lnSpc>
                <a:spcPct val="100000"/>
              </a:lnSpc>
              <a:spcBef>
                <a:spcPts val="0"/>
              </a:spcBef>
              <a:spcAft>
                <a:spcPts val="0"/>
              </a:spcAft>
              <a:buClr>
                <a:schemeClr val="lt1"/>
              </a:buClr>
              <a:buFont typeface="Arial"/>
              <a:buNone/>
              <a:defRPr sz="1400" b="0" i="0" u="none" strike="noStrike" cap="none">
                <a:solidFill>
                  <a:schemeClr val="lt1"/>
                </a:solidFill>
                <a:latin typeface="Arial"/>
                <a:ea typeface="Arial"/>
                <a:cs typeface="Arial"/>
                <a:sym typeface="Arial"/>
              </a:defRPr>
            </a:lvl8pPr>
            <a:lvl9pPr marL="3657600" marR="0" lvl="8" indent="0" algn="l" rtl="0">
              <a:lnSpc>
                <a:spcPct val="100000"/>
              </a:lnSpc>
              <a:spcBef>
                <a:spcPts val="0"/>
              </a:spcBef>
              <a:spcAft>
                <a:spcPts val="0"/>
              </a:spcAft>
              <a:buClr>
                <a:schemeClr val="lt1"/>
              </a:buClr>
              <a:buFont typeface="Arial"/>
              <a:buNone/>
              <a:defRPr sz="1400" b="0" i="0" u="none" strike="noStrike" cap="none">
                <a:solidFill>
                  <a:schemeClr val="lt1"/>
                </a:solidFill>
                <a:latin typeface="Arial"/>
                <a:ea typeface="Arial"/>
                <a:cs typeface="Arial"/>
                <a:sym typeface="Arial"/>
              </a:defRPr>
            </a:lvl9pPr>
          </a:lstStyle>
          <a:p>
            <a:endParaRPr/>
          </a:p>
        </p:txBody>
      </p:sp>
      <p:sp>
        <p:nvSpPr>
          <p:cNvPr id="42" name="Shape 42"/>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lt1"/>
              </a:buClr>
              <a:buSzPct val="25000"/>
              <a:buFont typeface="Arial"/>
              <a:buNone/>
            </a:pPr>
            <a:fld id="{00000000-1234-1234-1234-123412341234}" type="slidenum">
              <a:rPr lang="ja" sz="1400" b="0" i="0" u="none" strike="noStrike" cap="none">
                <a:solidFill>
                  <a:schemeClr val="lt1"/>
                </a:solidFill>
                <a:latin typeface="Arial"/>
                <a:ea typeface="Arial"/>
                <a:cs typeface="Arial"/>
                <a:sym typeface="Arial"/>
              </a:rPr>
              <a:t>‹#›</a:t>
            </a:fld>
            <a:endParaRPr lang="ja" sz="14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3"/>
        <p:cNvGrpSpPr/>
        <p:nvPr/>
      </p:nvGrpSpPr>
      <p:grpSpPr>
        <a:xfrm>
          <a:off x="0" y="0"/>
          <a:ext cx="0" cy="0"/>
          <a:chOff x="0" y="0"/>
          <a:chExt cx="0" cy="0"/>
        </a:xfrm>
      </p:grpSpPr>
      <p:sp>
        <p:nvSpPr>
          <p:cNvPr id="44" name="Shape 44"/>
          <p:cNvSpPr txBox="1">
            <a:spLocks noGrp="1"/>
          </p:cNvSpPr>
          <p:nvPr>
            <p:ph type="body" idx="1"/>
          </p:nvPr>
        </p:nvSpPr>
        <p:spPr>
          <a:xfrm>
            <a:off x="319500" y="4230575"/>
            <a:ext cx="5998800" cy="598799"/>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45" name="Shape 45"/>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ja" sz="1400" b="0" i="0" u="none" strike="noStrike" cap="none">
                <a:solidFill>
                  <a:srgbClr val="000000"/>
                </a:solidFill>
                <a:latin typeface="Arial"/>
                <a:ea typeface="Arial"/>
                <a:cs typeface="Arial"/>
                <a:sym typeface="Arial"/>
              </a:rPr>
              <a:t>‹#›</a:t>
            </a:fld>
            <a:endParaRPr lang="ja" sz="1400" b="0" i="0" u="none" strike="noStrike" cap="none">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chemeClr val="dk1"/>
              </a:buClr>
              <a:buFont typeface="Playfair Display"/>
              <a:buNone/>
              <a:defRPr sz="3200" b="1" i="0" u="none" strike="noStrike" cap="none">
                <a:solidFill>
                  <a:schemeClr val="dk1"/>
                </a:solidFill>
                <a:latin typeface="Playfair Display"/>
                <a:ea typeface="Playfair Display"/>
                <a:cs typeface="Playfair Display"/>
                <a:sym typeface="Playfair Display"/>
              </a:defRPr>
            </a:lvl1pPr>
            <a:lvl2pPr lvl="1"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2pPr>
            <a:lvl3pPr lvl="2"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3pPr>
            <a:lvl4pPr lvl="3"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4pPr>
            <a:lvl5pPr lvl="4"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5pPr>
            <a:lvl6pPr lvl="5"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6pPr>
            <a:lvl7pPr lvl="6"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7pPr>
            <a:lvl8pPr lvl="7"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8pPr>
            <a:lvl9pPr lvl="8" indent="0">
              <a:spcBef>
                <a:spcPts val="0"/>
              </a:spcBef>
              <a:buClr>
                <a:schemeClr val="dk1"/>
              </a:buClr>
              <a:buFont typeface="Playfair Display"/>
              <a:buNone/>
              <a:defRPr sz="3200" b="1">
                <a:solidFill>
                  <a:schemeClr val="dk1"/>
                </a:solidFill>
                <a:latin typeface="Playfair Display"/>
                <a:ea typeface="Playfair Display"/>
                <a:cs typeface="Playfair Display"/>
                <a:sym typeface="Playfair Display"/>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image" Target="../media/image12.jpg"/></Relationships>
</file>

<file path=ppt/slides/_rels/slide19.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image" Target="../media/image14.jpg"/><Relationship Id="rId7" Type="http://schemas.openxmlformats.org/officeDocument/2006/relationships/image" Target="../media/image18.jp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7.jpg"/><Relationship Id="rId5" Type="http://schemas.openxmlformats.org/officeDocument/2006/relationships/image" Target="../media/image16.jpg"/><Relationship Id="rId4" Type="http://schemas.openxmlformats.org/officeDocument/2006/relationships/image" Target="../media/image15.jpg"/><Relationship Id="rId9" Type="http://schemas.openxmlformats.org/officeDocument/2006/relationships/image" Target="../media/image20.jp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6.jpg"/><Relationship Id="rId3" Type="http://schemas.openxmlformats.org/officeDocument/2006/relationships/image" Target="../media/image21.jpg"/><Relationship Id="rId7"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4.jpg"/><Relationship Id="rId11" Type="http://schemas.openxmlformats.org/officeDocument/2006/relationships/image" Target="../media/image29.jpg"/><Relationship Id="rId5" Type="http://schemas.openxmlformats.org/officeDocument/2006/relationships/image" Target="../media/image23.gif"/><Relationship Id="rId10" Type="http://schemas.openxmlformats.org/officeDocument/2006/relationships/image" Target="../media/image28.jpg"/><Relationship Id="rId4" Type="http://schemas.openxmlformats.org/officeDocument/2006/relationships/image" Target="../media/image22.jpg"/><Relationship Id="rId9" Type="http://schemas.openxmlformats.org/officeDocument/2006/relationships/image" Target="../media/image27.jpg"/></Relationships>
</file>

<file path=ppt/slides/_rels/slide21.xml.rels><?xml version="1.0" encoding="UTF-8" standalone="yes"?>
<Relationships xmlns="http://schemas.openxmlformats.org/package/2006/relationships"><Relationship Id="rId3" Type="http://schemas.openxmlformats.org/officeDocument/2006/relationships/hyperlink" Target="http://trendy.nikkeibp.co.jp/article/pickup/20150515/1064488/"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1.jpg"/><Relationship Id="rId4" Type="http://schemas.openxmlformats.org/officeDocument/2006/relationships/image" Target="../media/image30.jpg"/></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1.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4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6.xml"/><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6.png"/></Relationships>
</file>

<file path=ppt/slides/_rels/slide4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61.jpg"/></Relationships>
</file>

<file path=ppt/slides/_rels/slide5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64.jpg"/></Relationships>
</file>

<file path=ppt/slides/_rels/slide5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70.png"/><Relationship Id="rId4" Type="http://schemas.openxmlformats.org/officeDocument/2006/relationships/image" Target="../media/image69.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hyperlink" Target="http://business.nikkeibp.co.jp/article/manage/20090326/190152/?rt=nocnt" TargetMode="External"/><Relationship Id="rId2" Type="http://schemas.openxmlformats.org/officeDocument/2006/relationships/notesSlide" Target="../notesSlides/notesSlide66.xml"/><Relationship Id="rId1" Type="http://schemas.openxmlformats.org/officeDocument/2006/relationships/slideLayout" Target="../slideLayouts/slideLayout2.xml"/><Relationship Id="rId5" Type="http://schemas.openxmlformats.org/officeDocument/2006/relationships/hyperlink" Target="http://www.salesforce.com/jp/crm/" TargetMode="External"/><Relationship Id="rId4" Type="http://schemas.openxmlformats.org/officeDocument/2006/relationships/hyperlink" Target="http://adv.asahi.com/modules/feature/index.php/content0039.html" TargetMode="External"/></Relationships>
</file>

<file path=ppt/slides/_rels/slide67.xml.rels><?xml version="1.0" encoding="UTF-8" standalone="yes"?>
<Relationships xmlns="http://schemas.openxmlformats.org/package/2006/relationships"><Relationship Id="rId3" Type="http://schemas.openxmlformats.org/officeDocument/2006/relationships/image" Target="../media/image72.jpg"/><Relationship Id="rId2" Type="http://schemas.openxmlformats.org/officeDocument/2006/relationships/notesSlide" Target="../notesSlides/notesSlide67.xml"/><Relationship Id="rId1" Type="http://schemas.openxmlformats.org/officeDocument/2006/relationships/slideLayout" Target="../slideLayouts/slideLayout2.xml"/><Relationship Id="rId4" Type="http://schemas.openxmlformats.org/officeDocument/2006/relationships/image" Target="../media/image73.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Shape 57"/>
          <p:cNvSpPr txBox="1">
            <a:spLocks noGrp="1"/>
          </p:cNvSpPr>
          <p:nvPr>
            <p:ph type="title"/>
          </p:nvPr>
        </p:nvSpPr>
        <p:spPr>
          <a:xfrm>
            <a:off x="310766" y="1423875"/>
            <a:ext cx="8124900" cy="1798199"/>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chemeClr val="lt1"/>
              </a:buClr>
              <a:buSzPct val="25000"/>
              <a:buFont typeface="Lato"/>
              <a:buNone/>
            </a:pPr>
            <a:endParaRPr sz="4800" b="0" i="0" u="none" strike="noStrike" cap="none">
              <a:solidFill>
                <a:schemeClr val="lt1"/>
              </a:solidFill>
              <a:latin typeface="Lato"/>
              <a:ea typeface="Lato"/>
              <a:cs typeface="Lato"/>
              <a:sym typeface="Lato"/>
            </a:endParaRPr>
          </a:p>
          <a:p>
            <a:pPr marL="0" marR="0" lvl="0" indent="0" algn="ctr" rtl="0">
              <a:lnSpc>
                <a:spcPct val="100000"/>
              </a:lnSpc>
              <a:spcBef>
                <a:spcPts val="0"/>
              </a:spcBef>
              <a:spcAft>
                <a:spcPts val="0"/>
              </a:spcAft>
              <a:buClr>
                <a:schemeClr val="lt1"/>
              </a:buClr>
              <a:buSzPct val="25000"/>
              <a:buFont typeface="Lato"/>
              <a:buNone/>
            </a:pPr>
            <a:r>
              <a:rPr lang="ja" sz="3000" b="0" i="0" u="none" strike="noStrike" cap="none">
                <a:solidFill>
                  <a:schemeClr val="lt1"/>
                </a:solidFill>
                <a:latin typeface="Lato"/>
                <a:ea typeface="Lato"/>
                <a:cs typeface="Lato"/>
                <a:sym typeface="Lato"/>
              </a:rPr>
              <a:t>アイドルグループのファンが持つ</a:t>
            </a:r>
          </a:p>
          <a:p>
            <a:pPr marL="0" marR="0" lvl="0" indent="0" algn="ctr" rtl="0">
              <a:lnSpc>
                <a:spcPct val="100000"/>
              </a:lnSpc>
              <a:spcBef>
                <a:spcPts val="0"/>
              </a:spcBef>
              <a:spcAft>
                <a:spcPts val="0"/>
              </a:spcAft>
              <a:buClr>
                <a:schemeClr val="lt1"/>
              </a:buClr>
              <a:buSzPct val="25000"/>
              <a:buFont typeface="Lato"/>
              <a:buNone/>
            </a:pPr>
            <a:r>
              <a:rPr lang="ja" sz="3000" b="0" i="0" u="none" strike="noStrike" cap="none">
                <a:solidFill>
                  <a:schemeClr val="lt1"/>
                </a:solidFill>
                <a:latin typeface="Lato"/>
                <a:ea typeface="Lato"/>
                <a:cs typeface="Lato"/>
                <a:sym typeface="Lato"/>
              </a:rPr>
              <a:t>愛着の形成に影響を与える要因</a:t>
            </a:r>
          </a:p>
          <a:p>
            <a:pPr marL="0" marR="0" lvl="0" indent="0" algn="ctr" rtl="0">
              <a:lnSpc>
                <a:spcPct val="100000"/>
              </a:lnSpc>
              <a:spcBef>
                <a:spcPts val="0"/>
              </a:spcBef>
              <a:spcAft>
                <a:spcPts val="0"/>
              </a:spcAft>
              <a:buClr>
                <a:schemeClr val="lt1"/>
              </a:buClr>
              <a:buSzPct val="25000"/>
              <a:buFont typeface="Lato"/>
              <a:buNone/>
            </a:pPr>
            <a:endParaRPr sz="4800" b="0" i="0" u="none" strike="noStrike" cap="none">
              <a:solidFill>
                <a:schemeClr val="lt1"/>
              </a:solidFill>
              <a:latin typeface="Lato"/>
              <a:ea typeface="Lato"/>
              <a:cs typeface="Lato"/>
              <a:sym typeface="Lato"/>
            </a:endParaRPr>
          </a:p>
        </p:txBody>
      </p:sp>
      <p:sp>
        <p:nvSpPr>
          <p:cNvPr id="58" name="Shape 58"/>
          <p:cNvSpPr txBox="1">
            <a:spLocks noGrp="1"/>
          </p:cNvSpPr>
          <p:nvPr>
            <p:ph type="subTitle" idx="4294967295"/>
          </p:nvPr>
        </p:nvSpPr>
        <p:spPr>
          <a:xfrm>
            <a:off x="2410556" y="2732399"/>
            <a:ext cx="4096856" cy="1775021"/>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chemeClr val="lt1"/>
              </a:buClr>
              <a:buSzPct val="25000"/>
              <a:buFont typeface="Arial"/>
              <a:buNone/>
            </a:pPr>
            <a:r>
              <a:rPr lang="ja" sz="2000" b="1" i="0" u="none" strike="noStrike" cap="none">
                <a:solidFill>
                  <a:schemeClr val="lt1"/>
                </a:solidFill>
                <a:latin typeface="Arial"/>
                <a:ea typeface="Arial"/>
                <a:cs typeface="Arial"/>
                <a:sym typeface="Arial"/>
              </a:rPr>
              <a:t>青山学院大学</a:t>
            </a:r>
          </a:p>
          <a:p>
            <a:pPr marL="0" marR="0" lvl="0" indent="0" algn="ctr" rtl="0">
              <a:lnSpc>
                <a:spcPct val="100000"/>
              </a:lnSpc>
              <a:spcBef>
                <a:spcPts val="0"/>
              </a:spcBef>
              <a:spcAft>
                <a:spcPts val="0"/>
              </a:spcAft>
              <a:buClr>
                <a:schemeClr val="lt1"/>
              </a:buClr>
              <a:buSzPct val="25000"/>
              <a:buFont typeface="Arial"/>
              <a:buNone/>
            </a:pPr>
            <a:r>
              <a:rPr lang="ja" sz="2000" b="1" i="0" u="none" strike="noStrike" cap="none">
                <a:solidFill>
                  <a:schemeClr val="lt1"/>
                </a:solidFill>
                <a:latin typeface="Arial"/>
                <a:ea typeface="Arial"/>
                <a:cs typeface="Arial"/>
                <a:sym typeface="Arial"/>
              </a:rPr>
              <a:t>　土橋ゼミナール</a:t>
            </a:r>
          </a:p>
          <a:p>
            <a:pPr marL="0" marR="0" lvl="0" indent="0" algn="ctr" rtl="0">
              <a:lnSpc>
                <a:spcPct val="100000"/>
              </a:lnSpc>
              <a:spcBef>
                <a:spcPts val="0"/>
              </a:spcBef>
              <a:spcAft>
                <a:spcPts val="0"/>
              </a:spcAft>
              <a:buClr>
                <a:schemeClr val="lt1"/>
              </a:buClr>
              <a:buSzPct val="25000"/>
              <a:buFont typeface="Arial"/>
              <a:buNone/>
            </a:pPr>
            <a:r>
              <a:rPr lang="ja" sz="2000" b="1" i="0" u="none" strike="noStrike" cap="none">
                <a:solidFill>
                  <a:schemeClr val="lt1"/>
                </a:solidFill>
                <a:latin typeface="Arial"/>
                <a:ea typeface="Arial"/>
                <a:cs typeface="Arial"/>
                <a:sym typeface="Arial"/>
              </a:rPr>
              <a:t>桐井・須田・松崎・宗方・山﨑</a:t>
            </a:r>
          </a:p>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pic>
        <p:nvPicPr>
          <p:cNvPr id="59" name="Shape 59"/>
          <p:cNvPicPr preferRelativeResize="0"/>
          <p:nvPr/>
        </p:nvPicPr>
        <p:blipFill rotWithShape="1">
          <a:blip r:embed="rId3">
            <a:alphaModFix/>
          </a:blip>
          <a:srcRect/>
          <a:stretch/>
        </p:blipFill>
        <p:spPr>
          <a:xfrm>
            <a:off x="366028" y="2945319"/>
            <a:ext cx="1562099" cy="1562099"/>
          </a:xfrm>
          <a:prstGeom prst="rect">
            <a:avLst/>
          </a:prstGeom>
          <a:noFill/>
          <a:ln>
            <a:noFill/>
          </a:ln>
        </p:spPr>
      </p:pic>
      <p:pic>
        <p:nvPicPr>
          <p:cNvPr id="60" name="Shape 60"/>
          <p:cNvPicPr preferRelativeResize="0"/>
          <p:nvPr/>
        </p:nvPicPr>
        <p:blipFill rotWithShape="1">
          <a:blip r:embed="rId4">
            <a:alphaModFix/>
          </a:blip>
          <a:srcRect/>
          <a:stretch/>
        </p:blipFill>
        <p:spPr>
          <a:xfrm>
            <a:off x="7147795" y="2811969"/>
            <a:ext cx="1828798" cy="1828798"/>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Shape 144"/>
          <p:cNvSpPr txBox="1">
            <a:spLocks noGrp="1"/>
          </p:cNvSpPr>
          <p:nvPr>
            <p:ph type="title"/>
          </p:nvPr>
        </p:nvSpPr>
        <p:spPr>
          <a:xfrm>
            <a:off x="311700" y="391350"/>
            <a:ext cx="8520599" cy="626100"/>
          </a:xfrm>
          <a:prstGeom prst="rect">
            <a:avLst/>
          </a:prstGeom>
        </p:spPr>
        <p:txBody>
          <a:bodyPr lIns="91425" tIns="91425" rIns="91425" bIns="91425" anchor="t" anchorCtr="0">
            <a:noAutofit/>
          </a:bodyPr>
          <a:lstStyle/>
          <a:p>
            <a:pPr lvl="0">
              <a:spcBef>
                <a:spcPts val="0"/>
              </a:spcBef>
              <a:buNone/>
            </a:pPr>
            <a:r>
              <a:rPr lang="ja"/>
              <a:t>現状分析3</a:t>
            </a:r>
          </a:p>
        </p:txBody>
      </p:sp>
      <p:sp>
        <p:nvSpPr>
          <p:cNvPr id="145" name="Shape 145"/>
          <p:cNvSpPr txBox="1">
            <a:spLocks noGrp="1"/>
          </p:cNvSpPr>
          <p:nvPr>
            <p:ph type="body" idx="1"/>
          </p:nvPr>
        </p:nvSpPr>
        <p:spPr>
          <a:xfrm>
            <a:off x="3808200" y="3271775"/>
            <a:ext cx="1527599" cy="501900"/>
          </a:xfrm>
          <a:prstGeom prst="rect">
            <a:avLst/>
          </a:prstGeom>
        </p:spPr>
        <p:txBody>
          <a:bodyPr lIns="91425" tIns="91425" rIns="91425" bIns="91425" anchor="t" anchorCtr="0">
            <a:noAutofit/>
          </a:bodyPr>
          <a:lstStyle/>
          <a:p>
            <a:pPr lvl="0" algn="ctr">
              <a:spcBef>
                <a:spcPts val="0"/>
              </a:spcBef>
              <a:buNone/>
            </a:pPr>
            <a:r>
              <a:rPr lang="ja" sz="1800" b="1"/>
              <a:t>エバラ食品</a:t>
            </a:r>
          </a:p>
        </p:txBody>
      </p:sp>
      <p:sp>
        <p:nvSpPr>
          <p:cNvPr id="146" name="Shape 146"/>
          <p:cNvSpPr txBox="1">
            <a:spLocks noGrp="1"/>
          </p:cNvSpPr>
          <p:nvPr>
            <p:ph type="sldNum" idx="12"/>
          </p:nvPr>
        </p:nvSpPr>
        <p:spPr>
          <a:xfrm>
            <a:off x="8490250" y="4681008"/>
            <a:ext cx="548699" cy="393600"/>
          </a:xfrm>
          <a:prstGeom prst="rect">
            <a:avLst/>
          </a:prstGeom>
        </p:spPr>
        <p:txBody>
          <a:bodyPr lIns="91425" tIns="91425" rIns="91425" bIns="91425" anchor="ctr" anchorCtr="0">
            <a:noAutofit/>
          </a:bodyPr>
          <a:lstStyle/>
          <a:p>
            <a:pPr lvl="0">
              <a:spcBef>
                <a:spcPts val="0"/>
              </a:spcBef>
              <a:buClr>
                <a:srgbClr val="000000"/>
              </a:buClr>
              <a:buSzPct val="25000"/>
              <a:buFont typeface="Arial"/>
              <a:buNone/>
            </a:pPr>
            <a:fld id="{00000000-1234-1234-1234-123412341234}" type="slidenum">
              <a:rPr lang="en-US" altLang="ja"/>
              <a:t>10</a:t>
            </a:fld>
            <a:endParaRPr lang="ja"/>
          </a:p>
        </p:txBody>
      </p:sp>
      <p:pic>
        <p:nvPicPr>
          <p:cNvPr id="147" name="Shape 147"/>
          <p:cNvPicPr preferRelativeResize="0"/>
          <p:nvPr/>
        </p:nvPicPr>
        <p:blipFill rotWithShape="1">
          <a:blip r:embed="rId3">
            <a:alphaModFix/>
          </a:blip>
          <a:srcRect/>
          <a:stretch/>
        </p:blipFill>
        <p:spPr>
          <a:xfrm>
            <a:off x="3323992" y="1754100"/>
            <a:ext cx="2496000" cy="1635299"/>
          </a:xfrm>
          <a:prstGeom prst="rect">
            <a:avLst/>
          </a:prstGeom>
          <a:noFill/>
          <a:ln>
            <a:noFill/>
          </a:ln>
        </p:spPr>
      </p:pic>
      <p:sp>
        <p:nvSpPr>
          <p:cNvPr id="148" name="Shape 148"/>
          <p:cNvSpPr/>
          <p:nvPr/>
        </p:nvSpPr>
        <p:spPr>
          <a:xfrm>
            <a:off x="69475" y="2143750"/>
            <a:ext cx="3195599" cy="1024199"/>
          </a:xfrm>
          <a:prstGeom prst="ellipse">
            <a:avLst/>
          </a:prstGeom>
          <a:solidFill>
            <a:srgbClr val="CFE2F3"/>
          </a:solidFill>
          <a:ln w="9525" cap="flat" cmpd="sng">
            <a:solidFill>
              <a:srgbClr val="0000FF"/>
            </a:solidFill>
            <a:prstDash val="solid"/>
            <a:round/>
            <a:headEnd type="none" w="med" len="med"/>
            <a:tailEnd type="none" w="med" len="med"/>
          </a:ln>
        </p:spPr>
        <p:txBody>
          <a:bodyPr lIns="91425" tIns="91425" rIns="91425" bIns="91425" anchor="ctr" anchorCtr="0">
            <a:noAutofit/>
          </a:bodyPr>
          <a:lstStyle/>
          <a:p>
            <a:pPr lvl="0" algn="ctr">
              <a:spcBef>
                <a:spcPts val="0"/>
              </a:spcBef>
              <a:buNone/>
            </a:pPr>
            <a:r>
              <a:rPr lang="ja" sz="2400" dirty="0"/>
              <a:t>chatter</a:t>
            </a:r>
            <a:r>
              <a:rPr lang="ja" sz="2400" b="1" dirty="0"/>
              <a:t>を利用</a:t>
            </a:r>
          </a:p>
        </p:txBody>
      </p:sp>
      <p:sp>
        <p:nvSpPr>
          <p:cNvPr id="149" name="Shape 149"/>
          <p:cNvSpPr/>
          <p:nvPr/>
        </p:nvSpPr>
        <p:spPr>
          <a:xfrm>
            <a:off x="5820000" y="2817875"/>
            <a:ext cx="3131700" cy="1309799"/>
          </a:xfrm>
          <a:prstGeom prst="ellipse">
            <a:avLst/>
          </a:prstGeom>
          <a:solidFill>
            <a:srgbClr val="CFE2F3"/>
          </a:solidFill>
          <a:ln w="9525" cap="flat" cmpd="sng">
            <a:solidFill>
              <a:srgbClr val="0000FF"/>
            </a:solidFill>
            <a:prstDash val="solid"/>
            <a:round/>
            <a:headEnd type="none" w="med" len="med"/>
            <a:tailEnd type="none" w="med" len="med"/>
          </a:ln>
        </p:spPr>
        <p:txBody>
          <a:bodyPr lIns="91425" tIns="91425" rIns="91425" bIns="91425" anchor="ctr" anchorCtr="0">
            <a:noAutofit/>
          </a:bodyPr>
          <a:lstStyle/>
          <a:p>
            <a:pPr lvl="0" algn="ctr">
              <a:spcBef>
                <a:spcPts val="0"/>
              </a:spcBef>
              <a:buNone/>
            </a:pPr>
            <a:r>
              <a:rPr lang="ja" sz="2400" b="1" dirty="0"/>
              <a:t>スピーディーな対応</a:t>
            </a:r>
          </a:p>
        </p:txBody>
      </p:sp>
      <p:sp>
        <p:nvSpPr>
          <p:cNvPr id="150" name="Shape 150"/>
          <p:cNvSpPr/>
          <p:nvPr/>
        </p:nvSpPr>
        <p:spPr>
          <a:xfrm>
            <a:off x="5894850" y="1102175"/>
            <a:ext cx="2814900" cy="769799"/>
          </a:xfrm>
          <a:prstGeom prst="ellipse">
            <a:avLst/>
          </a:prstGeom>
          <a:solidFill>
            <a:srgbClr val="CFE2F3"/>
          </a:solidFill>
          <a:ln w="9525" cap="flat" cmpd="sng">
            <a:solidFill>
              <a:srgbClr val="0000FF"/>
            </a:solidFill>
            <a:prstDash val="solid"/>
            <a:round/>
            <a:headEnd type="none" w="med" len="med"/>
            <a:tailEnd type="none" w="med" len="med"/>
          </a:ln>
        </p:spPr>
        <p:txBody>
          <a:bodyPr lIns="91425" tIns="91425" rIns="91425" bIns="91425" anchor="ctr" anchorCtr="0">
            <a:noAutofit/>
          </a:bodyPr>
          <a:lstStyle/>
          <a:p>
            <a:pPr lvl="0" algn="ctr">
              <a:spcBef>
                <a:spcPts val="0"/>
              </a:spcBef>
              <a:buNone/>
            </a:pPr>
            <a:r>
              <a:rPr lang="ja" sz="2400" b="1" dirty="0"/>
              <a:t>社員内共有</a:t>
            </a:r>
          </a:p>
        </p:txBody>
      </p:sp>
      <p:sp>
        <p:nvSpPr>
          <p:cNvPr id="151" name="Shape 151"/>
          <p:cNvSpPr txBox="1"/>
          <p:nvPr/>
        </p:nvSpPr>
        <p:spPr>
          <a:xfrm>
            <a:off x="2417250" y="3913775"/>
            <a:ext cx="4309499" cy="626100"/>
          </a:xfrm>
          <a:prstGeom prst="rect">
            <a:avLst/>
          </a:prstGeom>
          <a:noFill/>
          <a:ln>
            <a:noFill/>
          </a:ln>
        </p:spPr>
        <p:txBody>
          <a:bodyPr lIns="91425" tIns="91425" rIns="91425" bIns="91425" anchor="t" anchorCtr="0">
            <a:noAutofit/>
          </a:bodyPr>
          <a:lstStyle/>
          <a:p>
            <a:pPr lvl="0" algn="ctr">
              <a:spcBef>
                <a:spcPts val="0"/>
              </a:spcBef>
              <a:buNone/>
            </a:pPr>
            <a:r>
              <a:rPr lang="ja" sz="2400" b="1">
                <a:solidFill>
                  <a:srgbClr val="FF0000"/>
                </a:solidFill>
              </a:rPr>
              <a:t>お客様の生の声を共有</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8"/>
                                        </p:tgtEl>
                                        <p:attrNameLst>
                                          <p:attrName>style.visibility</p:attrName>
                                        </p:attrNameLst>
                                      </p:cBhvr>
                                      <p:to>
                                        <p:strVal val="visible"/>
                                      </p:to>
                                    </p:set>
                                    <p:animEffect transition="in" filter="fade">
                                      <p:cBhvr>
                                        <p:cTn id="7" dur="1000"/>
                                        <p:tgtEl>
                                          <p:spTgt spid="14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0"/>
                                        </p:tgtEl>
                                        <p:attrNameLst>
                                          <p:attrName>style.visibility</p:attrName>
                                        </p:attrNameLst>
                                      </p:cBhvr>
                                      <p:to>
                                        <p:strVal val="visible"/>
                                      </p:to>
                                    </p:set>
                                    <p:animEffect transition="in" filter="fade">
                                      <p:cBhvr>
                                        <p:cTn id="12" dur="500"/>
                                        <p:tgtEl>
                                          <p:spTgt spid="15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9"/>
                                        </p:tgtEl>
                                        <p:attrNameLst>
                                          <p:attrName>style.visibility</p:attrName>
                                        </p:attrNameLst>
                                      </p:cBhvr>
                                      <p:to>
                                        <p:strVal val="visible"/>
                                      </p:to>
                                    </p:set>
                                    <p:animEffect transition="in" filter="fade">
                                      <p:cBhvr>
                                        <p:cTn id="17" dur="500"/>
                                        <p:tgtEl>
                                          <p:spTgt spid="149"/>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51"/>
                                        </p:tgtEl>
                                        <p:attrNameLst>
                                          <p:attrName>style.visibility</p:attrName>
                                        </p:attrNameLst>
                                      </p:cBhvr>
                                      <p:to>
                                        <p:strVal val="visible"/>
                                      </p:to>
                                    </p:set>
                                    <p:anim calcmode="lin" valueType="num">
                                      <p:cBhvr additive="base">
                                        <p:cTn id="22" dur="1000"/>
                                        <p:tgtEl>
                                          <p:spTgt spid="1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 grpId="0" animBg="1"/>
      <p:bldP spid="149" grpId="0" animBg="1"/>
      <p:bldP spid="15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Shape 156"/>
          <p:cNvSpPr txBox="1">
            <a:spLocks noGrp="1"/>
          </p:cNvSpPr>
          <p:nvPr>
            <p:ph type="title"/>
          </p:nvPr>
        </p:nvSpPr>
        <p:spPr>
          <a:xfrm>
            <a:off x="311700" y="391350"/>
            <a:ext cx="8520599" cy="626100"/>
          </a:xfrm>
          <a:prstGeom prst="rect">
            <a:avLst/>
          </a:prstGeom>
        </p:spPr>
        <p:txBody>
          <a:bodyPr lIns="91425" tIns="91425" rIns="91425" bIns="91425" anchor="t" anchorCtr="0">
            <a:noAutofit/>
          </a:bodyPr>
          <a:lstStyle/>
          <a:p>
            <a:pPr lvl="0">
              <a:spcBef>
                <a:spcPts val="0"/>
              </a:spcBef>
              <a:buNone/>
            </a:pPr>
            <a:r>
              <a:rPr lang="ja"/>
              <a:t>現状分析のまとめ</a:t>
            </a:r>
          </a:p>
        </p:txBody>
      </p:sp>
      <p:sp>
        <p:nvSpPr>
          <p:cNvPr id="157" name="Shape 157"/>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rtl="0">
              <a:spcBef>
                <a:spcPts val="0"/>
              </a:spcBef>
              <a:buNone/>
            </a:pPr>
            <a:endParaRPr dirty="0"/>
          </a:p>
          <a:p>
            <a:pPr lvl="0" rtl="0">
              <a:spcBef>
                <a:spcPts val="0"/>
              </a:spcBef>
              <a:buNone/>
            </a:pPr>
            <a:endParaRPr dirty="0"/>
          </a:p>
          <a:p>
            <a:pPr lvl="0" rtl="0">
              <a:spcBef>
                <a:spcPts val="0"/>
              </a:spcBef>
              <a:buNone/>
            </a:pPr>
            <a:endParaRPr dirty="0"/>
          </a:p>
          <a:p>
            <a:pPr lvl="0" rtl="0">
              <a:spcBef>
                <a:spcPts val="0"/>
              </a:spcBef>
              <a:buNone/>
            </a:pPr>
            <a:endParaRPr dirty="0"/>
          </a:p>
          <a:p>
            <a:pPr lvl="0" rtl="0">
              <a:spcBef>
                <a:spcPts val="0"/>
              </a:spcBef>
              <a:buNone/>
            </a:pPr>
            <a:endParaRPr dirty="0"/>
          </a:p>
          <a:p>
            <a:pPr lvl="0" rtl="0">
              <a:spcBef>
                <a:spcPts val="0"/>
              </a:spcBef>
              <a:buNone/>
            </a:pPr>
            <a:endParaRPr dirty="0"/>
          </a:p>
          <a:p>
            <a:pPr lvl="0" rtl="0">
              <a:spcBef>
                <a:spcPts val="0"/>
              </a:spcBef>
              <a:buNone/>
            </a:pPr>
            <a:endParaRPr dirty="0"/>
          </a:p>
          <a:p>
            <a:pPr lvl="0" rtl="0">
              <a:spcBef>
                <a:spcPts val="0"/>
              </a:spcBef>
              <a:buNone/>
            </a:pPr>
            <a:endParaRPr dirty="0"/>
          </a:p>
          <a:p>
            <a:pPr lvl="0" rtl="0">
              <a:spcBef>
                <a:spcPts val="0"/>
              </a:spcBef>
              <a:buNone/>
            </a:pPr>
            <a:endParaRPr dirty="0"/>
          </a:p>
          <a:p>
            <a:pPr lvl="0" rtl="0">
              <a:spcBef>
                <a:spcPts val="0"/>
              </a:spcBef>
              <a:buNone/>
            </a:pPr>
            <a:endParaRPr dirty="0"/>
          </a:p>
          <a:p>
            <a:pPr lvl="0" rtl="0">
              <a:spcBef>
                <a:spcPts val="0"/>
              </a:spcBef>
              <a:buNone/>
            </a:pPr>
            <a:endParaRPr dirty="0"/>
          </a:p>
          <a:p>
            <a:pPr lvl="0" rtl="0">
              <a:spcBef>
                <a:spcPts val="0"/>
              </a:spcBef>
              <a:buNone/>
            </a:pPr>
            <a:endParaRPr dirty="0"/>
          </a:p>
          <a:p>
            <a:pPr lvl="0" rtl="0">
              <a:spcBef>
                <a:spcPts val="0"/>
              </a:spcBef>
              <a:buNone/>
            </a:pPr>
            <a:endParaRPr dirty="0"/>
          </a:p>
          <a:p>
            <a:pPr lvl="0" algn="ctr">
              <a:spcBef>
                <a:spcPts val="0"/>
              </a:spcBef>
              <a:buNone/>
            </a:pPr>
            <a:r>
              <a:rPr lang="ja" sz="2400" dirty="0"/>
              <a:t> ★</a:t>
            </a:r>
            <a:r>
              <a:rPr lang="ja" sz="2400" dirty="0" smtClean="0"/>
              <a:t>ファン</a:t>
            </a:r>
            <a:r>
              <a:rPr lang="ja-JP" altLang="en-US" sz="2400" dirty="0"/>
              <a:t>作</a:t>
            </a:r>
            <a:r>
              <a:rPr lang="ja-JP" altLang="en-US" sz="2400" dirty="0" smtClean="0"/>
              <a:t>りに力を入れている</a:t>
            </a:r>
            <a:r>
              <a:rPr lang="ja" sz="2400" dirty="0" smtClean="0"/>
              <a:t>★</a:t>
            </a:r>
            <a:endParaRPr lang="ja" sz="2400" dirty="0"/>
          </a:p>
        </p:txBody>
      </p:sp>
      <p:sp>
        <p:nvSpPr>
          <p:cNvPr id="158" name="Shape 158"/>
          <p:cNvSpPr txBox="1">
            <a:spLocks noGrp="1"/>
          </p:cNvSpPr>
          <p:nvPr>
            <p:ph type="sldNum" idx="12"/>
          </p:nvPr>
        </p:nvSpPr>
        <p:spPr>
          <a:xfrm>
            <a:off x="8490250" y="4681008"/>
            <a:ext cx="548699" cy="393600"/>
          </a:xfrm>
          <a:prstGeom prst="rect">
            <a:avLst/>
          </a:prstGeom>
        </p:spPr>
        <p:txBody>
          <a:bodyPr lIns="91425" tIns="91425" rIns="91425" bIns="91425" anchor="ctr" anchorCtr="0">
            <a:noAutofit/>
          </a:bodyPr>
          <a:lstStyle/>
          <a:p>
            <a:pPr lvl="0">
              <a:spcBef>
                <a:spcPts val="0"/>
              </a:spcBef>
              <a:buClr>
                <a:srgbClr val="000000"/>
              </a:buClr>
              <a:buSzPct val="25000"/>
              <a:buFont typeface="Arial"/>
              <a:buNone/>
            </a:pPr>
            <a:fld id="{00000000-1234-1234-1234-123412341234}" type="slidenum">
              <a:rPr lang="en-US" altLang="ja"/>
              <a:t>11</a:t>
            </a:fld>
            <a:endParaRPr lang="ja"/>
          </a:p>
        </p:txBody>
      </p:sp>
      <p:sp>
        <p:nvSpPr>
          <p:cNvPr id="159" name="Shape 159"/>
          <p:cNvSpPr/>
          <p:nvPr/>
        </p:nvSpPr>
        <p:spPr>
          <a:xfrm>
            <a:off x="998100" y="1297375"/>
            <a:ext cx="7492150" cy="1991999"/>
          </a:xfrm>
          <a:prstGeom prst="bevel">
            <a:avLst>
              <a:gd name="adj" fmla="val 12500"/>
            </a:avLst>
          </a:prstGeom>
          <a:solidFill>
            <a:schemeClr val="accent6">
              <a:lumMod val="60000"/>
              <a:lumOff val="40000"/>
            </a:schemeClr>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ja" sz="2400" dirty="0"/>
              <a:t>企業は既存顧客の維持のため、顧客との</a:t>
            </a:r>
          </a:p>
          <a:p>
            <a:pPr lvl="0" algn="ctr">
              <a:spcBef>
                <a:spcPts val="0"/>
              </a:spcBef>
              <a:buNone/>
            </a:pPr>
            <a:r>
              <a:rPr lang="ja" sz="2400" dirty="0"/>
              <a:t>好意的かつ長期的な関係づくりに力を入れている</a:t>
            </a:r>
          </a:p>
        </p:txBody>
      </p:sp>
      <p:sp>
        <p:nvSpPr>
          <p:cNvPr id="160" name="Shape 160"/>
          <p:cNvSpPr/>
          <p:nvPr/>
        </p:nvSpPr>
        <p:spPr>
          <a:xfrm>
            <a:off x="4326575" y="2766010"/>
            <a:ext cx="417600" cy="1157699"/>
          </a:xfrm>
          <a:prstGeom prst="downArrow">
            <a:avLst>
              <a:gd name="adj1" fmla="val 50000"/>
              <a:gd name="adj2" fmla="val 50000"/>
            </a:avLst>
          </a:prstGeom>
          <a:solidFill>
            <a:schemeClr val="accent6">
              <a:lumMod val="75000"/>
            </a:schemeClr>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9"/>
                                        </p:tgtEl>
                                        <p:attrNameLst>
                                          <p:attrName>style.visibility</p:attrName>
                                        </p:attrNameLst>
                                      </p:cBhvr>
                                      <p:to>
                                        <p:strVal val="visible"/>
                                      </p:to>
                                    </p:set>
                                    <p:animEffect transition="in" filter="fade">
                                      <p:cBhvr>
                                        <p:cTn id="7" dur="500"/>
                                        <p:tgtEl>
                                          <p:spTgt spid="15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60"/>
                                        </p:tgtEl>
                                        <p:attrNameLst>
                                          <p:attrName>style.visibility</p:attrName>
                                        </p:attrNameLst>
                                      </p:cBhvr>
                                      <p:to>
                                        <p:strVal val="visible"/>
                                      </p:to>
                                    </p:set>
                                    <p:animEffect transition="in" filter="wipe(down)">
                                      <p:cBhvr>
                                        <p:cTn id="12" dur="500"/>
                                        <p:tgtEl>
                                          <p:spTgt spid="160"/>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157">
                                            <p:txEl>
                                              <p:pRg st="13" end="13"/>
                                            </p:txEl>
                                          </p:spTgt>
                                        </p:tgtEl>
                                        <p:attrNameLst>
                                          <p:attrName>style.visibility</p:attrName>
                                        </p:attrNameLst>
                                      </p:cBhvr>
                                      <p:to>
                                        <p:strVal val="visible"/>
                                      </p:to>
                                    </p:set>
                                    <p:animEffect transition="in" filter="randombar(horizontal)">
                                      <p:cBhvr>
                                        <p:cTn id="17" dur="500"/>
                                        <p:tgtEl>
                                          <p:spTgt spid="157">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 grpId="0" animBg="1"/>
      <p:bldP spid="16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xfrm>
            <a:off x="311700" y="391350"/>
            <a:ext cx="8520599" cy="626100"/>
          </a:xfrm>
          <a:prstGeom prst="rect">
            <a:avLst/>
          </a:prstGeom>
        </p:spPr>
        <p:txBody>
          <a:bodyPr lIns="91425" tIns="91425" rIns="91425" bIns="91425" anchor="t" anchorCtr="0">
            <a:noAutofit/>
          </a:bodyPr>
          <a:lstStyle/>
          <a:p>
            <a:pPr lvl="0">
              <a:spcBef>
                <a:spcPts val="0"/>
              </a:spcBef>
              <a:buNone/>
            </a:pPr>
            <a:r>
              <a:rPr lang="ja"/>
              <a:t>ファンの先行研究①</a:t>
            </a:r>
          </a:p>
        </p:txBody>
      </p:sp>
      <p:sp>
        <p:nvSpPr>
          <p:cNvPr id="166" name="Shape 166"/>
          <p:cNvSpPr txBox="1">
            <a:spLocks noGrp="1"/>
          </p:cNvSpPr>
          <p:nvPr>
            <p:ph type="body" idx="1"/>
          </p:nvPr>
        </p:nvSpPr>
        <p:spPr>
          <a:xfrm>
            <a:off x="405850" y="1141025"/>
            <a:ext cx="8520599" cy="3416400"/>
          </a:xfrm>
          <a:prstGeom prst="rect">
            <a:avLst/>
          </a:prstGeom>
        </p:spPr>
        <p:txBody>
          <a:bodyPr lIns="91425" tIns="91425" rIns="91425" bIns="91425" anchor="t" anchorCtr="0">
            <a:noAutofit/>
          </a:bodyPr>
          <a:lstStyle/>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algn="ctr" rtl="0">
              <a:spcBef>
                <a:spcPts val="0"/>
              </a:spcBef>
              <a:buNone/>
            </a:pPr>
            <a:r>
              <a:rPr lang="ja" sz="1800"/>
              <a:t>今までのファン研究に不足していたファン同士のヒエラルキーの形成と</a:t>
            </a:r>
          </a:p>
          <a:p>
            <a:pPr lvl="0" algn="ctr" rtl="0">
              <a:spcBef>
                <a:spcPts val="0"/>
              </a:spcBef>
              <a:buNone/>
            </a:pPr>
            <a:r>
              <a:rPr lang="ja" sz="1800"/>
              <a:t>その影響について論じた研究</a:t>
            </a:r>
          </a:p>
          <a:p>
            <a:pPr lvl="0" rtl="0">
              <a:spcBef>
                <a:spcPts val="0"/>
              </a:spcBef>
              <a:buNone/>
            </a:pPr>
            <a:endParaRPr/>
          </a:p>
          <a:p>
            <a:pPr lvl="0" rtl="0">
              <a:spcBef>
                <a:spcPts val="0"/>
              </a:spcBef>
              <a:buNone/>
            </a:pPr>
            <a:endParaRPr/>
          </a:p>
          <a:p>
            <a:pPr lvl="0" algn="ctr" rtl="0">
              <a:spcBef>
                <a:spcPts val="0"/>
              </a:spcBef>
              <a:buNone/>
            </a:pPr>
            <a:r>
              <a:rPr lang="ja"/>
              <a:t>台湾におけるジャニーズファン・コミュニティを研究対象として取り上げ、</a:t>
            </a:r>
          </a:p>
          <a:p>
            <a:pPr lvl="0" algn="ctr" rtl="0">
              <a:spcBef>
                <a:spcPts val="0"/>
              </a:spcBef>
              <a:buNone/>
            </a:pPr>
            <a:r>
              <a:rPr lang="ja"/>
              <a:t>⑴ ファン・コミュニティの生態、⑵ファン同士の 間に存在するヒエラルキーの形態、</a:t>
            </a:r>
          </a:p>
          <a:p>
            <a:pPr lvl="0" algn="ctr" rtl="0">
              <a:spcBef>
                <a:spcPts val="0"/>
              </a:spcBef>
              <a:buNone/>
            </a:pPr>
            <a:r>
              <a:rPr lang="ja"/>
              <a:t>⑶ヒエラル キー形成の源泉、⑷ヒエラルキーがファン同士 の相互行為に与える影響を明らかにした。</a:t>
            </a:r>
          </a:p>
          <a:p>
            <a:pPr lvl="0" algn="ctr" rtl="0">
              <a:spcBef>
                <a:spcPts val="0"/>
              </a:spcBef>
              <a:buNone/>
            </a:pPr>
            <a:endParaRPr/>
          </a:p>
          <a:p>
            <a:pPr lvl="0" algn="ctr" rtl="0">
              <a:spcBef>
                <a:spcPts val="0"/>
              </a:spcBef>
              <a:buNone/>
            </a:pPr>
            <a:endParaRPr/>
          </a:p>
          <a:p>
            <a:pPr lvl="0" algn="ctr"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a:spcBef>
                <a:spcPts val="0"/>
              </a:spcBef>
              <a:buNone/>
            </a:pPr>
            <a:endParaRPr sz="1800"/>
          </a:p>
        </p:txBody>
      </p:sp>
      <p:sp>
        <p:nvSpPr>
          <p:cNvPr id="167" name="Shape 167"/>
          <p:cNvSpPr txBox="1">
            <a:spLocks noGrp="1"/>
          </p:cNvSpPr>
          <p:nvPr>
            <p:ph type="sldNum" idx="12"/>
          </p:nvPr>
        </p:nvSpPr>
        <p:spPr>
          <a:xfrm>
            <a:off x="8490250" y="4681008"/>
            <a:ext cx="548699" cy="393600"/>
          </a:xfrm>
          <a:prstGeom prst="rect">
            <a:avLst/>
          </a:prstGeom>
        </p:spPr>
        <p:txBody>
          <a:bodyPr lIns="91425" tIns="91425" rIns="91425" bIns="91425" anchor="ctr" anchorCtr="0">
            <a:noAutofit/>
          </a:bodyPr>
          <a:lstStyle/>
          <a:p>
            <a:pPr lvl="0">
              <a:spcBef>
                <a:spcPts val="0"/>
              </a:spcBef>
              <a:buClr>
                <a:srgbClr val="000000"/>
              </a:buClr>
              <a:buSzPct val="25000"/>
              <a:buFont typeface="Arial"/>
              <a:buNone/>
            </a:pPr>
            <a:fld id="{00000000-1234-1234-1234-123412341234}" type="slidenum">
              <a:rPr lang="en-US" altLang="ja"/>
              <a:t>12</a:t>
            </a:fld>
            <a:endParaRPr lang="ja"/>
          </a:p>
        </p:txBody>
      </p:sp>
      <p:sp>
        <p:nvSpPr>
          <p:cNvPr id="168" name="Shape 168"/>
          <p:cNvSpPr/>
          <p:nvPr/>
        </p:nvSpPr>
        <p:spPr>
          <a:xfrm>
            <a:off x="1670700" y="1282925"/>
            <a:ext cx="5802600" cy="1129799"/>
          </a:xfrm>
          <a:prstGeom prst="roundRect">
            <a:avLst>
              <a:gd name="adj" fmla="val 16667"/>
            </a:avLst>
          </a:prstGeom>
          <a:solidFill>
            <a:srgbClr val="C9DAF8"/>
          </a:solidFill>
          <a:ln w="38100" cap="flat" cmpd="sng">
            <a:solidFill>
              <a:srgbClr val="0000FF"/>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ja" sz="1800" b="1"/>
              <a:t>「ファンにおけるヒエラルキーの考察」</a:t>
            </a:r>
          </a:p>
          <a:p>
            <a:pPr lvl="0" algn="ctr" rtl="0">
              <a:spcBef>
                <a:spcPts val="0"/>
              </a:spcBef>
              <a:buNone/>
            </a:pPr>
            <a:r>
              <a:rPr lang="ja" sz="1800" b="1"/>
              <a:t>Hui-chien Pang(2003) </a:t>
            </a:r>
          </a:p>
          <a:p>
            <a:pPr lvl="0" algn="ctr">
              <a:spcBef>
                <a:spcPts val="0"/>
              </a:spcBef>
              <a:buNone/>
            </a:pPr>
            <a:r>
              <a:rPr lang="ja" sz="1800" b="1"/>
              <a:t>東京大学大学院情報学環紀要Ｎｏ．78</a:t>
            </a:r>
          </a:p>
        </p:txBody>
      </p:sp>
    </p:spTree>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Shape 173"/>
          <p:cNvSpPr txBox="1">
            <a:spLocks noGrp="1"/>
          </p:cNvSpPr>
          <p:nvPr>
            <p:ph type="title"/>
          </p:nvPr>
        </p:nvSpPr>
        <p:spPr>
          <a:xfrm>
            <a:off x="311700" y="391350"/>
            <a:ext cx="8520599" cy="626100"/>
          </a:xfrm>
          <a:prstGeom prst="rect">
            <a:avLst/>
          </a:prstGeom>
        </p:spPr>
        <p:txBody>
          <a:bodyPr lIns="91425" tIns="91425" rIns="91425" bIns="91425" anchor="t" anchorCtr="0">
            <a:noAutofit/>
          </a:bodyPr>
          <a:lstStyle/>
          <a:p>
            <a:pPr lvl="0">
              <a:spcBef>
                <a:spcPts val="0"/>
              </a:spcBef>
              <a:buNone/>
            </a:pPr>
            <a:r>
              <a:rPr lang="ja"/>
              <a:t>ファンの先行研究②</a:t>
            </a:r>
          </a:p>
        </p:txBody>
      </p:sp>
      <p:sp>
        <p:nvSpPr>
          <p:cNvPr id="174" name="Shape 174"/>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algn="ctr" rtl="0">
              <a:spcBef>
                <a:spcPts val="0"/>
              </a:spcBef>
              <a:buClr>
                <a:srgbClr val="000000"/>
              </a:buClr>
              <a:buSzPct val="25000"/>
              <a:buFont typeface="Arial"/>
              <a:buNone/>
            </a:pPr>
            <a:r>
              <a:rPr lang="ja" sz="1800"/>
              <a:t>特定のプロスポーツにおけるコアファンを対象として、心理的な変化に注目し、</a:t>
            </a:r>
          </a:p>
          <a:p>
            <a:pPr lvl="0" algn="ctr" rtl="0">
              <a:spcBef>
                <a:spcPts val="0"/>
              </a:spcBef>
              <a:buClr>
                <a:srgbClr val="000000"/>
              </a:buClr>
              <a:buSzPct val="25000"/>
              <a:buFont typeface="Arial"/>
              <a:buNone/>
            </a:pPr>
            <a:r>
              <a:rPr lang="ja" sz="1800"/>
              <a:t>コアファンに至った経緯の実態や、影響を与えた要因について論じた研究。</a:t>
            </a:r>
          </a:p>
          <a:p>
            <a:pPr lvl="0" rtl="0">
              <a:spcBef>
                <a:spcPts val="0"/>
              </a:spcBef>
              <a:buNone/>
            </a:pPr>
            <a:endParaRPr sz="1800"/>
          </a:p>
          <a:p>
            <a:pPr lvl="0" algn="ctr" rtl="0">
              <a:spcBef>
                <a:spcPts val="0"/>
              </a:spcBef>
              <a:buNone/>
            </a:pPr>
            <a:r>
              <a:rPr lang="ja"/>
              <a:t>段階型の心理変化のプロセス(認知→興味→愛着→高いロイヤルティ)を持つことや、</a:t>
            </a:r>
          </a:p>
          <a:p>
            <a:pPr lvl="0" algn="ctr" rtl="0">
              <a:spcBef>
                <a:spcPts val="0"/>
              </a:spcBef>
              <a:buNone/>
            </a:pPr>
            <a:r>
              <a:rPr lang="ja"/>
              <a:t>この心理変化をたどらない、また心理変化の速度が変化する</a:t>
            </a:r>
          </a:p>
          <a:p>
            <a:pPr lvl="0" algn="ctr" rtl="0">
              <a:spcBef>
                <a:spcPts val="0"/>
              </a:spcBef>
              <a:buClr>
                <a:srgbClr val="000000"/>
              </a:buClr>
              <a:buSzPct val="25000"/>
              <a:buFont typeface="Arial"/>
              <a:buNone/>
            </a:pPr>
            <a:r>
              <a:rPr lang="ja"/>
              <a:t>スイッチ要因があるということを明らかにした</a:t>
            </a:r>
          </a:p>
          <a:p>
            <a:pPr lvl="0" rtl="0">
              <a:spcBef>
                <a:spcPts val="0"/>
              </a:spcBef>
              <a:buClr>
                <a:srgbClr val="000000"/>
              </a:buClr>
              <a:buSzPct val="25000"/>
              <a:buFont typeface="Arial"/>
              <a:buNone/>
            </a:pPr>
            <a:endParaRPr/>
          </a:p>
          <a:p>
            <a:pPr lvl="0" rtl="0">
              <a:spcBef>
                <a:spcPts val="0"/>
              </a:spcBef>
              <a:buClr>
                <a:srgbClr val="000000"/>
              </a:buClr>
              <a:buSzPct val="25000"/>
              <a:buFont typeface="Arial"/>
              <a:buNone/>
            </a:pPr>
            <a:endParaRPr sz="1800" b="1"/>
          </a:p>
          <a:p>
            <a:pPr lvl="0">
              <a:spcBef>
                <a:spcPts val="0"/>
              </a:spcBef>
              <a:buNone/>
            </a:pPr>
            <a:endParaRPr/>
          </a:p>
        </p:txBody>
      </p:sp>
      <p:sp>
        <p:nvSpPr>
          <p:cNvPr id="175" name="Shape 175"/>
          <p:cNvSpPr txBox="1">
            <a:spLocks noGrp="1"/>
          </p:cNvSpPr>
          <p:nvPr>
            <p:ph type="sldNum" idx="12"/>
          </p:nvPr>
        </p:nvSpPr>
        <p:spPr>
          <a:xfrm>
            <a:off x="8490250" y="4681008"/>
            <a:ext cx="548699" cy="393600"/>
          </a:xfrm>
          <a:prstGeom prst="rect">
            <a:avLst/>
          </a:prstGeom>
        </p:spPr>
        <p:txBody>
          <a:bodyPr lIns="91425" tIns="91425" rIns="91425" bIns="91425" anchor="ctr" anchorCtr="0">
            <a:noAutofit/>
          </a:bodyPr>
          <a:lstStyle/>
          <a:p>
            <a:pPr lvl="0">
              <a:spcBef>
                <a:spcPts val="0"/>
              </a:spcBef>
              <a:buClr>
                <a:srgbClr val="000000"/>
              </a:buClr>
              <a:buSzPct val="25000"/>
              <a:buFont typeface="Arial"/>
              <a:buNone/>
            </a:pPr>
            <a:fld id="{00000000-1234-1234-1234-123412341234}" type="slidenum">
              <a:rPr lang="en-US" altLang="ja"/>
              <a:t>13</a:t>
            </a:fld>
            <a:endParaRPr lang="ja"/>
          </a:p>
        </p:txBody>
      </p:sp>
      <p:sp>
        <p:nvSpPr>
          <p:cNvPr id="176" name="Shape 176"/>
          <p:cNvSpPr/>
          <p:nvPr/>
        </p:nvSpPr>
        <p:spPr>
          <a:xfrm>
            <a:off x="1841400" y="1341775"/>
            <a:ext cx="5461199" cy="1129799"/>
          </a:xfrm>
          <a:prstGeom prst="roundRect">
            <a:avLst>
              <a:gd name="adj" fmla="val 16667"/>
            </a:avLst>
          </a:prstGeom>
          <a:solidFill>
            <a:srgbClr val="CFE2F3"/>
          </a:solidFill>
          <a:ln w="38100" cap="flat" cmpd="sng">
            <a:solidFill>
              <a:srgbClr val="0000FF"/>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ja" sz="1800" b="1"/>
              <a:t>「スポーツファンの心理変化プロセスに関する研究」</a:t>
            </a:r>
          </a:p>
          <a:p>
            <a:pPr lvl="0" algn="ctr" rtl="0">
              <a:spcBef>
                <a:spcPts val="0"/>
              </a:spcBef>
              <a:buNone/>
            </a:pPr>
            <a:r>
              <a:rPr lang="ja" sz="1800" b="1"/>
              <a:t>早稲田大学大学院スポーツ研究学科</a:t>
            </a:r>
          </a:p>
          <a:p>
            <a:pPr lvl="0" algn="ctr">
              <a:spcBef>
                <a:spcPts val="0"/>
              </a:spcBef>
              <a:buNone/>
            </a:pPr>
            <a:r>
              <a:rPr lang="ja" sz="1800" b="1"/>
              <a:t>瀬戸綾(2011)</a:t>
            </a:r>
          </a:p>
        </p:txBody>
      </p:sp>
    </p:spTree>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a:t>ファンの先行研究の限界</a:t>
            </a: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p:txBody>
      </p:sp>
      <p:sp>
        <p:nvSpPr>
          <p:cNvPr id="182" name="Shape 182"/>
          <p:cNvSpPr txBox="1">
            <a:spLocks noGrp="1"/>
          </p:cNvSpPr>
          <p:nvPr>
            <p:ph type="body" idx="1"/>
          </p:nvPr>
        </p:nvSpPr>
        <p:spPr>
          <a:xfrm>
            <a:off x="311700" y="1293425"/>
            <a:ext cx="8520599" cy="34164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r>
              <a:rPr lang="ja-JP" altLang="en-US" sz="1800" b="1" i="0" u="none" strike="noStrike" cap="none" dirty="0" smtClean="0">
                <a:solidFill>
                  <a:srgbClr val="000000"/>
                </a:solidFill>
                <a:latin typeface="Arial"/>
                <a:ea typeface="Arial"/>
                <a:cs typeface="Arial"/>
                <a:sym typeface="Arial"/>
              </a:rPr>
              <a:t>・ファン研究が少ない。</a:t>
            </a:r>
            <a:endParaRPr lang="en-US" altLang="ja" sz="1800" b="1" i="0" u="none" strike="noStrike" cap="none" dirty="0" smtClean="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r>
              <a:rPr lang="ja" sz="1800" b="1" i="0" u="none" strike="noStrike" cap="none" dirty="0" smtClean="0">
                <a:solidFill>
                  <a:srgbClr val="000000"/>
                </a:solidFill>
                <a:latin typeface="Arial"/>
                <a:ea typeface="Arial"/>
                <a:cs typeface="Arial"/>
                <a:sym typeface="Arial"/>
              </a:rPr>
              <a:t>・ファン</a:t>
            </a:r>
            <a:r>
              <a:rPr lang="ja" sz="1800" b="1" i="0" u="none" strike="noStrike" cap="none" dirty="0">
                <a:solidFill>
                  <a:srgbClr val="000000"/>
                </a:solidFill>
                <a:latin typeface="Arial"/>
                <a:ea typeface="Arial"/>
                <a:cs typeface="Arial"/>
                <a:sym typeface="Arial"/>
              </a:rPr>
              <a:t>の実態を論じているものが</a:t>
            </a:r>
            <a:r>
              <a:rPr lang="ja" sz="1800" b="1" i="0" u="none" strike="noStrike" cap="none" dirty="0" smtClean="0">
                <a:solidFill>
                  <a:srgbClr val="000000"/>
                </a:solidFill>
                <a:latin typeface="Arial"/>
                <a:ea typeface="Arial"/>
                <a:cs typeface="Arial"/>
                <a:sym typeface="Arial"/>
              </a:rPr>
              <a:t>多</a:t>
            </a:r>
            <a:r>
              <a:rPr lang="ja-JP" altLang="en-US" sz="1800" b="1" i="0" u="none" strike="noStrike" cap="none" dirty="0" smtClean="0">
                <a:solidFill>
                  <a:srgbClr val="000000"/>
                </a:solidFill>
                <a:latin typeface="Arial"/>
                <a:ea typeface="Arial"/>
                <a:cs typeface="Arial"/>
                <a:sym typeface="Arial"/>
              </a:rPr>
              <a:t>い</a:t>
            </a:r>
            <a:r>
              <a:rPr lang="ja" sz="1800" b="1" i="0" u="none" strike="noStrike" cap="none" dirty="0" smtClean="0">
                <a:solidFill>
                  <a:srgbClr val="000000"/>
                </a:solidFill>
                <a:latin typeface="Arial"/>
                <a:ea typeface="Arial"/>
                <a:cs typeface="Arial"/>
                <a:sym typeface="Arial"/>
              </a:rPr>
              <a:t>。</a:t>
            </a:r>
            <a:endParaRPr lang="ja" sz="1800" b="1"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r>
              <a:rPr lang="ja" sz="1800" b="1" i="0" u="none" strike="noStrike" cap="none" dirty="0">
                <a:solidFill>
                  <a:srgbClr val="000000"/>
                </a:solidFill>
                <a:latin typeface="Arial"/>
                <a:ea typeface="Arial"/>
                <a:cs typeface="Arial"/>
                <a:sym typeface="Arial"/>
              </a:rPr>
              <a:t>・</a:t>
            </a:r>
            <a:r>
              <a:rPr lang="ja" sz="1800" b="1" dirty="0"/>
              <a:t>ファン</a:t>
            </a:r>
            <a:r>
              <a:rPr lang="ja" sz="1800" b="1" i="0" u="none" strike="noStrike" cap="none" dirty="0">
                <a:solidFill>
                  <a:srgbClr val="000000"/>
                </a:solidFill>
                <a:latin typeface="Arial"/>
                <a:ea typeface="Arial"/>
                <a:cs typeface="Arial"/>
                <a:sym typeface="Arial"/>
              </a:rPr>
              <a:t>を消費者としてとらえ、マーケティングに関連付けて</a:t>
            </a:r>
            <a:r>
              <a:rPr lang="ja" sz="1800" b="1" i="0" u="none" strike="noStrike" cap="none" dirty="0" smtClean="0">
                <a:solidFill>
                  <a:srgbClr val="000000"/>
                </a:solidFill>
                <a:latin typeface="Arial"/>
                <a:ea typeface="Arial"/>
                <a:cs typeface="Arial"/>
                <a:sym typeface="Arial"/>
              </a:rPr>
              <a:t>いる研究</a:t>
            </a:r>
            <a:r>
              <a:rPr lang="ja" sz="1800" b="1" i="0" u="none" strike="noStrike" cap="none" dirty="0">
                <a:solidFill>
                  <a:srgbClr val="000000"/>
                </a:solidFill>
                <a:latin typeface="Arial"/>
                <a:ea typeface="Arial"/>
                <a:cs typeface="Arial"/>
                <a:sym typeface="Arial"/>
              </a:rPr>
              <a:t>が少ない。</a:t>
            </a:r>
          </a:p>
          <a:p>
            <a:pPr marL="0" marR="0" lvl="0" indent="0" algn="l" rtl="0">
              <a:lnSpc>
                <a:spcPct val="100000"/>
              </a:lnSpc>
              <a:spcBef>
                <a:spcPts val="0"/>
              </a:spcBef>
              <a:spcAft>
                <a:spcPts val="0"/>
              </a:spcAft>
              <a:buClr>
                <a:srgbClr val="000000"/>
              </a:buClr>
              <a:buSzPct val="25000"/>
              <a:buFont typeface="Arial"/>
              <a:buNone/>
            </a:pPr>
            <a:endParaRPr sz="1800" b="1" dirty="0"/>
          </a:p>
          <a:p>
            <a:pPr marL="0" marR="0" lvl="0" indent="0" algn="l" rtl="0">
              <a:lnSpc>
                <a:spcPct val="100000"/>
              </a:lnSpc>
              <a:spcBef>
                <a:spcPts val="0"/>
              </a:spcBef>
              <a:spcAft>
                <a:spcPts val="0"/>
              </a:spcAft>
              <a:buClr>
                <a:srgbClr val="000000"/>
              </a:buClr>
              <a:buSzPct val="25000"/>
              <a:buFont typeface="Arial"/>
              <a:buNone/>
            </a:pPr>
            <a:endParaRPr sz="1400" b="0" i="0" u="none" strike="noStrike" cap="none" dirty="0">
              <a:solidFill>
                <a:srgbClr val="000000"/>
              </a:solidFill>
              <a:latin typeface="Arial"/>
              <a:ea typeface="Arial"/>
              <a:cs typeface="Arial"/>
              <a:sym typeface="Arial"/>
            </a:endParaRPr>
          </a:p>
        </p:txBody>
      </p:sp>
      <p:pic>
        <p:nvPicPr>
          <p:cNvPr id="183" name="Shape 183"/>
          <p:cNvPicPr preferRelativeResize="0"/>
          <p:nvPr/>
        </p:nvPicPr>
        <p:blipFill rotWithShape="1">
          <a:blip r:embed="rId3">
            <a:alphaModFix/>
          </a:blip>
          <a:srcRect/>
          <a:stretch/>
        </p:blipFill>
        <p:spPr>
          <a:xfrm>
            <a:off x="6975004" y="3308347"/>
            <a:ext cx="670134" cy="1569461"/>
          </a:xfrm>
          <a:prstGeom prst="rect">
            <a:avLst/>
          </a:prstGeom>
          <a:noFill/>
          <a:ln>
            <a:noFill/>
          </a:ln>
        </p:spPr>
      </p:pic>
      <p:sp>
        <p:nvSpPr>
          <p:cNvPr id="184" name="Shape 184"/>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14</a:t>
            </a:fld>
            <a:endParaRPr lang="ja" sz="1400" b="0" i="0" u="none" strike="noStrike" cap="none">
              <a:solidFill>
                <a:schemeClr val="dk2"/>
              </a:solidFill>
              <a:latin typeface="Lato"/>
              <a:ea typeface="Lato"/>
              <a:cs typeface="Lato"/>
              <a:sym typeface="Lato"/>
            </a:endParaRPr>
          </a:p>
        </p:txBody>
      </p:sp>
    </p:spTree>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Shape 189"/>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先行研究のファンの定義</a:t>
            </a:r>
          </a:p>
        </p:txBody>
      </p:sp>
      <p:sp>
        <p:nvSpPr>
          <p:cNvPr id="190" name="Shape 190"/>
          <p:cNvSpPr txBox="1">
            <a:spLocks noGrp="1"/>
          </p:cNvSpPr>
          <p:nvPr>
            <p:ph type="body" idx="1"/>
          </p:nvPr>
        </p:nvSpPr>
        <p:spPr>
          <a:xfrm>
            <a:off x="311700" y="1141025"/>
            <a:ext cx="8520599" cy="34164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r>
              <a:rPr lang="ja" sz="1600" b="1" i="0" u="none" strike="noStrike" cap="none" dirty="0">
                <a:solidFill>
                  <a:srgbClr val="000000"/>
                </a:solidFill>
                <a:latin typeface="Arial"/>
                <a:ea typeface="Arial"/>
                <a:cs typeface="Arial"/>
                <a:sym typeface="Arial"/>
              </a:rPr>
              <a:t>・スポーツや芸能での熱狂的な愛好者、ファナティックの短縮語(清水１９９７)</a:t>
            </a:r>
          </a:p>
          <a:p>
            <a:pPr marL="0" marR="0" lvl="0" indent="0" algn="l" rtl="0">
              <a:lnSpc>
                <a:spcPct val="100000"/>
              </a:lnSpc>
              <a:spcBef>
                <a:spcPts val="0"/>
              </a:spcBef>
              <a:spcAft>
                <a:spcPts val="0"/>
              </a:spcAft>
              <a:buClr>
                <a:srgbClr val="000000"/>
              </a:buClr>
              <a:buSzPct val="25000"/>
              <a:buFont typeface="Arial"/>
              <a:buNone/>
            </a:pPr>
            <a:endParaRPr sz="1600" b="1"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r>
              <a:rPr lang="ja" sz="1600" b="1" i="0" u="none" strike="noStrike" cap="none" dirty="0">
                <a:solidFill>
                  <a:srgbClr val="000000"/>
                </a:solidFill>
                <a:latin typeface="Arial"/>
                <a:ea typeface="Arial"/>
                <a:cs typeface="Arial"/>
                <a:sym typeface="Arial"/>
              </a:rPr>
              <a:t>・日常では出会わないある特定の人物(グループ・チームを含む)に対して好意を持っている自称“ファン”である人(川上２００４)</a:t>
            </a:r>
          </a:p>
          <a:p>
            <a:pPr marL="0" marR="0" lvl="0" indent="0" algn="l" rtl="0">
              <a:lnSpc>
                <a:spcPct val="100000"/>
              </a:lnSpc>
              <a:spcBef>
                <a:spcPts val="0"/>
              </a:spcBef>
              <a:spcAft>
                <a:spcPts val="0"/>
              </a:spcAft>
              <a:buClr>
                <a:srgbClr val="000000"/>
              </a:buClr>
              <a:buSzPct val="25000"/>
              <a:buFont typeface="Arial"/>
              <a:buNone/>
            </a:pPr>
            <a:endParaRPr sz="1600" b="1"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r>
              <a:rPr lang="ja" sz="1600" b="1" i="0" u="none" strike="noStrike" cap="none" dirty="0">
                <a:solidFill>
                  <a:srgbClr val="000000"/>
                </a:solidFill>
                <a:latin typeface="Arial"/>
                <a:ea typeface="Arial"/>
                <a:cs typeface="Arial"/>
                <a:sym typeface="Arial"/>
              </a:rPr>
              <a:t>・こだわりのある対象に時間やお金を集中的に消費する人(野村総合研究所２００５)</a:t>
            </a:r>
          </a:p>
          <a:p>
            <a:pPr marL="0" marR="0" lvl="0" indent="0" algn="l" rtl="0">
              <a:lnSpc>
                <a:spcPct val="100000"/>
              </a:lnSpc>
              <a:spcBef>
                <a:spcPts val="0"/>
              </a:spcBef>
              <a:spcAft>
                <a:spcPts val="0"/>
              </a:spcAft>
              <a:buClr>
                <a:srgbClr val="000000"/>
              </a:buClr>
              <a:buSzPct val="25000"/>
              <a:buFont typeface="Arial"/>
              <a:buNone/>
            </a:pPr>
            <a:endParaRPr sz="1600" b="1"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r>
              <a:rPr lang="ja" sz="1600" b="1" i="0" u="none" strike="noStrike" cap="none" dirty="0">
                <a:solidFill>
                  <a:srgbClr val="000000"/>
                </a:solidFill>
                <a:latin typeface="Arial"/>
                <a:ea typeface="Arial"/>
                <a:cs typeface="Arial"/>
                <a:sym typeface="Arial"/>
              </a:rPr>
              <a:t>・ある特定の人物、グループに対して、好意を持っていることを自覚している</a:t>
            </a:r>
            <a:r>
              <a:rPr lang="ja" sz="1600" b="1" i="0" u="none" strike="noStrike" cap="none" dirty="0" smtClean="0">
                <a:solidFill>
                  <a:srgbClr val="000000"/>
                </a:solidFill>
                <a:latin typeface="Arial"/>
                <a:ea typeface="Arial"/>
                <a:cs typeface="Arial"/>
                <a:sym typeface="Arial"/>
              </a:rPr>
              <a:t>人</a:t>
            </a:r>
            <a:endParaRPr lang="en-US" altLang="ja" sz="1600" b="1" i="0" u="none" strike="noStrike" cap="none" dirty="0" smtClean="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r>
              <a:rPr lang="ja" sz="1600" b="1" i="0" u="none" strike="noStrike" cap="none" dirty="0" smtClean="0">
                <a:solidFill>
                  <a:srgbClr val="000000"/>
                </a:solidFill>
                <a:latin typeface="Arial"/>
                <a:ea typeface="Arial"/>
                <a:cs typeface="Arial"/>
                <a:sym typeface="Arial"/>
              </a:rPr>
              <a:t>(</a:t>
            </a:r>
            <a:r>
              <a:rPr lang="ja" sz="1600" b="1" i="0" u="none" strike="noStrike" cap="none" dirty="0">
                <a:solidFill>
                  <a:srgbClr val="000000"/>
                </a:solidFill>
                <a:latin typeface="Arial"/>
                <a:ea typeface="Arial"/>
                <a:cs typeface="Arial"/>
                <a:sym typeface="Arial"/>
              </a:rPr>
              <a:t>瀬戸２０１１)</a:t>
            </a:r>
          </a:p>
          <a:p>
            <a:pPr marL="0" marR="0" lvl="0" indent="0" algn="l" rtl="0">
              <a:lnSpc>
                <a:spcPct val="100000"/>
              </a:lnSpc>
              <a:spcBef>
                <a:spcPts val="0"/>
              </a:spcBef>
              <a:spcAft>
                <a:spcPts val="0"/>
              </a:spcAft>
              <a:buClr>
                <a:srgbClr val="000000"/>
              </a:buClr>
              <a:buSzPct val="25000"/>
              <a:buFont typeface="Arial"/>
              <a:buNone/>
            </a:pPr>
            <a:endParaRPr sz="1400" b="0" i="0" u="none" strike="noStrike" cap="none" dirty="0">
              <a:solidFill>
                <a:srgbClr val="000000"/>
              </a:solidFill>
              <a:latin typeface="Arial"/>
              <a:ea typeface="Arial"/>
              <a:cs typeface="Arial"/>
              <a:sym typeface="Arial"/>
            </a:endParaRPr>
          </a:p>
        </p:txBody>
      </p:sp>
      <p:sp>
        <p:nvSpPr>
          <p:cNvPr id="191" name="Shape 191"/>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en-US" altLang="ja" sz="1400" b="0" i="0" u="none" strike="noStrike" cap="none">
                <a:solidFill>
                  <a:srgbClr val="000000"/>
                </a:solidFill>
                <a:latin typeface="Arial"/>
                <a:ea typeface="Arial"/>
                <a:cs typeface="Arial"/>
                <a:sym typeface="Arial"/>
              </a:rPr>
              <a:t>15</a:t>
            </a:fld>
            <a:endParaRPr lang="ja" sz="1400" b="0" i="0" u="none" strike="noStrike" cap="none">
              <a:solidFill>
                <a:srgbClr val="000000"/>
              </a:solidFill>
              <a:latin typeface="Arial"/>
              <a:ea typeface="Arial"/>
              <a:cs typeface="Arial"/>
              <a:sym typeface="Arial"/>
            </a:endParaRPr>
          </a:p>
        </p:txBody>
      </p:sp>
    </p:spTree>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Shape 196"/>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a:t>私</a:t>
            </a:r>
            <a:r>
              <a:rPr lang="ja" sz="3200" b="1" i="0" u="none" strike="noStrike" cap="none">
                <a:solidFill>
                  <a:schemeClr val="dk1"/>
                </a:solidFill>
                <a:latin typeface="Arial"/>
                <a:ea typeface="Arial"/>
                <a:cs typeface="Arial"/>
                <a:sym typeface="Arial"/>
              </a:rPr>
              <a:t>たちの</a:t>
            </a:r>
            <a:r>
              <a:rPr lang="ja"/>
              <a:t>アイドル</a:t>
            </a:r>
            <a:r>
              <a:rPr lang="ja" sz="3200" b="1" i="0" u="none" strike="noStrike" cap="none">
                <a:solidFill>
                  <a:schemeClr val="dk1"/>
                </a:solidFill>
                <a:latin typeface="Arial"/>
                <a:ea typeface="Arial"/>
                <a:cs typeface="Arial"/>
                <a:sym typeface="Arial"/>
              </a:rPr>
              <a:t>ファンの定義</a:t>
            </a: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p:txBody>
      </p:sp>
      <p:sp>
        <p:nvSpPr>
          <p:cNvPr id="197" name="Shape 197"/>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en-US" altLang="ja" sz="1400" b="0" i="0" u="none" strike="noStrike" cap="none">
                <a:solidFill>
                  <a:srgbClr val="000000"/>
                </a:solidFill>
                <a:latin typeface="Arial"/>
                <a:ea typeface="Arial"/>
                <a:cs typeface="Arial"/>
                <a:sym typeface="Arial"/>
              </a:rPr>
              <a:t>16</a:t>
            </a:fld>
            <a:endParaRPr lang="ja" sz="1400" b="0" i="0" u="none" strike="noStrike" cap="none">
              <a:solidFill>
                <a:srgbClr val="000000"/>
              </a:solidFill>
              <a:latin typeface="Arial"/>
              <a:ea typeface="Arial"/>
              <a:cs typeface="Arial"/>
              <a:sym typeface="Arial"/>
            </a:endParaRPr>
          </a:p>
        </p:txBody>
      </p:sp>
      <p:sp>
        <p:nvSpPr>
          <p:cNvPr id="198" name="Shape 198"/>
          <p:cNvSpPr txBox="1">
            <a:spLocks noGrp="1"/>
          </p:cNvSpPr>
          <p:nvPr>
            <p:ph type="body" idx="1"/>
          </p:nvPr>
        </p:nvSpPr>
        <p:spPr>
          <a:xfrm>
            <a:off x="311700" y="1135425"/>
            <a:ext cx="8530361" cy="705900"/>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ja" sz="2300" b="0" i="0" u="none" strike="noStrike" cap="none" dirty="0">
                <a:solidFill>
                  <a:srgbClr val="000000"/>
                </a:solidFill>
                <a:latin typeface="Arial"/>
                <a:ea typeface="Arial"/>
                <a:cs typeface="Arial"/>
                <a:sym typeface="Arial"/>
              </a:rPr>
              <a:t>対象のグループを応援し、自分をファンであると自覚してる人</a:t>
            </a:r>
          </a:p>
          <a:p>
            <a:pPr marL="0" marR="0" lvl="0" indent="0" algn="l" rtl="0">
              <a:lnSpc>
                <a:spcPct val="100000"/>
              </a:lnSpc>
              <a:spcBef>
                <a:spcPts val="0"/>
              </a:spcBef>
              <a:spcAft>
                <a:spcPts val="0"/>
              </a:spcAft>
              <a:buClr>
                <a:srgbClr val="000000"/>
              </a:buClr>
              <a:buSzPct val="25000"/>
              <a:buFont typeface="Arial"/>
              <a:buNone/>
            </a:pPr>
            <a:endParaRPr sz="1400" b="0" i="0" u="none" strike="noStrike" cap="none" dirty="0">
              <a:solidFill>
                <a:srgbClr val="000000"/>
              </a:solidFill>
              <a:latin typeface="Arial"/>
              <a:ea typeface="Arial"/>
              <a:cs typeface="Arial"/>
              <a:sym typeface="Arial"/>
            </a:endParaRPr>
          </a:p>
        </p:txBody>
      </p:sp>
      <p:pic>
        <p:nvPicPr>
          <p:cNvPr id="199" name="Shape 199"/>
          <p:cNvPicPr preferRelativeResize="0"/>
          <p:nvPr/>
        </p:nvPicPr>
        <p:blipFill rotWithShape="1">
          <a:blip r:embed="rId3">
            <a:alphaModFix/>
          </a:blip>
          <a:srcRect/>
          <a:stretch/>
        </p:blipFill>
        <p:spPr>
          <a:xfrm>
            <a:off x="2563025" y="1959300"/>
            <a:ext cx="4304474" cy="2412874"/>
          </a:xfrm>
          <a:prstGeom prst="rect">
            <a:avLst/>
          </a:prstGeom>
          <a:noFill/>
          <a:ln>
            <a:noFill/>
          </a:ln>
        </p:spPr>
      </p:pic>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98">
                                            <p:txEl>
                                              <p:pRg st="0" end="0"/>
                                            </p:txEl>
                                          </p:spTgt>
                                        </p:tgtEl>
                                        <p:attrNameLst>
                                          <p:attrName>style.visibility</p:attrName>
                                        </p:attrNameLst>
                                      </p:cBhvr>
                                      <p:to>
                                        <p:strVal val="visible"/>
                                      </p:to>
                                    </p:set>
                                    <p:anim calcmode="lin" valueType="num">
                                      <p:cBhvr additive="base">
                                        <p:cTn id="7" dur="500"/>
                                        <p:tgtEl>
                                          <p:spTgt spid="198">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98">
                                            <p:txEl>
                                              <p:pRg st="1" end="1"/>
                                            </p:txEl>
                                          </p:spTgt>
                                        </p:tgtEl>
                                        <p:attrNameLst>
                                          <p:attrName>style.visibility</p:attrName>
                                        </p:attrNameLst>
                                      </p:cBhvr>
                                      <p:to>
                                        <p:strVal val="visible"/>
                                      </p:to>
                                    </p:set>
                                    <p:anim calcmode="lin" valueType="num">
                                      <p:cBhvr additive="base">
                                        <p:cTn id="12" dur="500"/>
                                        <p:tgtEl>
                                          <p:spTgt spid="198">
                                            <p:txEl>
                                              <p:pRg st="1" end="1"/>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Shape 204"/>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en-US" altLang="ja" sz="1400" b="0" i="0" u="none" strike="noStrike" cap="none">
                <a:solidFill>
                  <a:srgbClr val="000000"/>
                </a:solidFill>
                <a:latin typeface="Arial"/>
                <a:ea typeface="Arial"/>
                <a:cs typeface="Arial"/>
                <a:sym typeface="Arial"/>
              </a:rPr>
              <a:t>17</a:t>
            </a:fld>
            <a:endParaRPr lang="ja" sz="1400" b="0" i="0" u="none" strike="noStrike" cap="none">
              <a:solidFill>
                <a:srgbClr val="000000"/>
              </a:solidFill>
              <a:latin typeface="Arial"/>
              <a:ea typeface="Arial"/>
              <a:cs typeface="Arial"/>
              <a:sym typeface="Arial"/>
            </a:endParaRPr>
          </a:p>
        </p:txBody>
      </p:sp>
      <p:pic>
        <p:nvPicPr>
          <p:cNvPr id="205" name="Shape 205"/>
          <p:cNvPicPr preferRelativeResize="0"/>
          <p:nvPr/>
        </p:nvPicPr>
        <p:blipFill rotWithShape="1">
          <a:blip r:embed="rId3">
            <a:alphaModFix/>
          </a:blip>
          <a:srcRect/>
          <a:stretch/>
        </p:blipFill>
        <p:spPr>
          <a:xfrm>
            <a:off x="1370350" y="2662525"/>
            <a:ext cx="2042400" cy="2279699"/>
          </a:xfrm>
          <a:prstGeom prst="rect">
            <a:avLst/>
          </a:prstGeom>
          <a:noFill/>
          <a:ln>
            <a:noFill/>
          </a:ln>
        </p:spPr>
      </p:pic>
      <p:sp>
        <p:nvSpPr>
          <p:cNvPr id="206" name="Shape 206"/>
          <p:cNvSpPr/>
          <p:nvPr/>
        </p:nvSpPr>
        <p:spPr>
          <a:xfrm>
            <a:off x="194075" y="275950"/>
            <a:ext cx="8542500" cy="2279699"/>
          </a:xfrm>
          <a:prstGeom prst="cloudCallout">
            <a:avLst>
              <a:gd name="adj1" fmla="val -18975"/>
              <a:gd name="adj2" fmla="val 80961"/>
            </a:avLst>
          </a:prstGeom>
          <a:solidFill>
            <a:srgbClr val="FFF2CC"/>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ja" sz="2800"/>
              <a:t>ファンを維持することに</a:t>
            </a:r>
          </a:p>
          <a:p>
            <a:pPr lvl="0" algn="ctr" rtl="0">
              <a:spcBef>
                <a:spcPts val="0"/>
              </a:spcBef>
              <a:buClr>
                <a:srgbClr val="000000"/>
              </a:buClr>
              <a:buSzPct val="25000"/>
              <a:buFont typeface="Arial"/>
              <a:buNone/>
            </a:pPr>
            <a:r>
              <a:rPr lang="ja" sz="2800"/>
              <a:t>優れているのは！？</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6"/>
                                        </p:tgtEl>
                                        <p:attrNameLst>
                                          <p:attrName>style.visibility</p:attrName>
                                        </p:attrNameLst>
                                      </p:cBhvr>
                                      <p:to>
                                        <p:strVal val="visible"/>
                                      </p:to>
                                    </p:set>
                                    <p:animEffect transition="in" filter="fade">
                                      <p:cBhvr>
                                        <p:cTn id="7" dur="1000"/>
                                        <p:tgtEl>
                                          <p:spTgt spid="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Shape 211"/>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ジャニーズの例</a:t>
            </a: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p:txBody>
      </p:sp>
      <p:sp>
        <p:nvSpPr>
          <p:cNvPr id="212" name="Shape 212"/>
          <p:cNvSpPr txBox="1">
            <a:spLocks noGrp="1"/>
          </p:cNvSpPr>
          <p:nvPr>
            <p:ph type="body" idx="1"/>
          </p:nvPr>
        </p:nvSpPr>
        <p:spPr>
          <a:xfrm>
            <a:off x="311700" y="1210400"/>
            <a:ext cx="8520599" cy="3416400"/>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ja" sz="2400" b="1" dirty="0"/>
              <a:t>ジャニーズの歴史</a:t>
            </a:r>
          </a:p>
          <a:p>
            <a:pPr marL="0" marR="0" lvl="0" indent="0" algn="ctr" rtl="0">
              <a:lnSpc>
                <a:spcPct val="100000"/>
              </a:lnSpc>
              <a:spcBef>
                <a:spcPts val="0"/>
              </a:spcBef>
              <a:spcAft>
                <a:spcPts val="0"/>
              </a:spcAft>
              <a:buClr>
                <a:srgbClr val="000000"/>
              </a:buClr>
              <a:buSzPct val="25000"/>
              <a:buFont typeface="Arial"/>
              <a:buNone/>
            </a:pPr>
            <a:r>
              <a:rPr lang="ja" sz="1800" b="1" dirty="0"/>
              <a:t>グループが多く存在</a:t>
            </a:r>
          </a:p>
          <a:p>
            <a:pPr marL="0" marR="0" lvl="0" indent="0" algn="ctr" rtl="0">
              <a:lnSpc>
                <a:spcPct val="100000"/>
              </a:lnSpc>
              <a:spcBef>
                <a:spcPts val="0"/>
              </a:spcBef>
              <a:spcAft>
                <a:spcPts val="0"/>
              </a:spcAft>
              <a:buClr>
                <a:srgbClr val="000000"/>
              </a:buClr>
              <a:buSzPct val="25000"/>
              <a:buFont typeface="Arial"/>
              <a:buNone/>
            </a:pPr>
            <a:r>
              <a:rPr lang="ja" sz="1800" b="1" i="0" u="none" strike="noStrike" cap="none" dirty="0">
                <a:solidFill>
                  <a:srgbClr val="000000"/>
                </a:solidFill>
                <a:latin typeface="Arial"/>
                <a:ea typeface="Arial"/>
                <a:cs typeface="Arial"/>
                <a:sym typeface="Arial"/>
              </a:rPr>
              <a:t>ジャニーズは長年ファンに支えられている</a:t>
            </a:r>
          </a:p>
          <a:p>
            <a:pPr marL="0" marR="0" lvl="0" indent="0" algn="ctr" rtl="0">
              <a:lnSpc>
                <a:spcPct val="100000"/>
              </a:lnSpc>
              <a:spcBef>
                <a:spcPts val="0"/>
              </a:spcBef>
              <a:spcAft>
                <a:spcPts val="0"/>
              </a:spcAft>
              <a:buClr>
                <a:srgbClr val="000000"/>
              </a:buClr>
              <a:buSzPct val="25000"/>
              <a:buFont typeface="Arial"/>
              <a:buNone/>
            </a:pPr>
            <a:r>
              <a:rPr lang="ja" sz="1800" b="1" dirty="0"/>
              <a:t>⇩</a:t>
            </a:r>
          </a:p>
          <a:p>
            <a:pPr marL="0" marR="0" lvl="0" indent="0" algn="ctr" rtl="0">
              <a:lnSpc>
                <a:spcPct val="100000"/>
              </a:lnSpc>
              <a:spcBef>
                <a:spcPts val="0"/>
              </a:spcBef>
              <a:spcAft>
                <a:spcPts val="0"/>
              </a:spcAft>
              <a:buClr>
                <a:srgbClr val="000000"/>
              </a:buClr>
              <a:buSzPct val="25000"/>
              <a:buFont typeface="Arial"/>
              <a:buNone/>
            </a:pPr>
            <a:r>
              <a:rPr lang="ja" sz="1800" b="1" i="0" u="none" strike="noStrike" cap="none" dirty="0">
                <a:solidFill>
                  <a:srgbClr val="000000"/>
                </a:solidFill>
                <a:latin typeface="Arial"/>
                <a:ea typeface="Arial"/>
                <a:cs typeface="Arial"/>
                <a:sym typeface="Arial"/>
              </a:rPr>
              <a:t>ファンを維持することに優れているのではないか</a:t>
            </a:r>
          </a:p>
          <a:p>
            <a:pPr marL="0" marR="0" lvl="0" indent="0" algn="l" rtl="0">
              <a:lnSpc>
                <a:spcPct val="100000"/>
              </a:lnSpc>
              <a:spcBef>
                <a:spcPts val="0"/>
              </a:spcBef>
              <a:spcAft>
                <a:spcPts val="0"/>
              </a:spcAft>
              <a:buClr>
                <a:srgbClr val="000000"/>
              </a:buClr>
              <a:buSzPct val="25000"/>
              <a:buFont typeface="Arial"/>
              <a:buNone/>
            </a:pP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endParaRPr sz="1400" b="0" i="0" u="none" strike="noStrike" cap="none" dirty="0">
              <a:solidFill>
                <a:srgbClr val="000000"/>
              </a:solidFill>
              <a:latin typeface="Arial"/>
              <a:ea typeface="Arial"/>
              <a:cs typeface="Arial"/>
              <a:sym typeface="Arial"/>
            </a:endParaRPr>
          </a:p>
        </p:txBody>
      </p:sp>
      <p:pic>
        <p:nvPicPr>
          <p:cNvPr id="213" name="Shape 213"/>
          <p:cNvPicPr preferRelativeResize="0"/>
          <p:nvPr/>
        </p:nvPicPr>
        <p:blipFill rotWithShape="1">
          <a:blip r:embed="rId3">
            <a:alphaModFix/>
          </a:blip>
          <a:srcRect/>
          <a:stretch/>
        </p:blipFill>
        <p:spPr>
          <a:xfrm>
            <a:off x="6484975" y="0"/>
            <a:ext cx="2466900" cy="1847699"/>
          </a:xfrm>
          <a:prstGeom prst="rect">
            <a:avLst/>
          </a:prstGeom>
          <a:noFill/>
          <a:ln>
            <a:noFill/>
          </a:ln>
        </p:spPr>
      </p:pic>
      <p:pic>
        <p:nvPicPr>
          <p:cNvPr id="214" name="Shape 214"/>
          <p:cNvPicPr preferRelativeResize="0"/>
          <p:nvPr/>
        </p:nvPicPr>
        <p:blipFill rotWithShape="1">
          <a:blip r:embed="rId4">
            <a:alphaModFix/>
          </a:blip>
          <a:srcRect/>
          <a:stretch/>
        </p:blipFill>
        <p:spPr>
          <a:xfrm>
            <a:off x="6113125" y="2816875"/>
            <a:ext cx="2297700" cy="2134800"/>
          </a:xfrm>
          <a:prstGeom prst="rect">
            <a:avLst/>
          </a:prstGeom>
          <a:noFill/>
          <a:ln>
            <a:noFill/>
          </a:ln>
        </p:spPr>
      </p:pic>
      <p:pic>
        <p:nvPicPr>
          <p:cNvPr id="215" name="Shape 215"/>
          <p:cNvPicPr preferRelativeResize="0"/>
          <p:nvPr/>
        </p:nvPicPr>
        <p:blipFill rotWithShape="1">
          <a:blip r:embed="rId5">
            <a:alphaModFix/>
          </a:blip>
          <a:srcRect/>
          <a:stretch/>
        </p:blipFill>
        <p:spPr>
          <a:xfrm>
            <a:off x="88650" y="3004074"/>
            <a:ext cx="2514899" cy="1760399"/>
          </a:xfrm>
          <a:prstGeom prst="rect">
            <a:avLst/>
          </a:prstGeom>
          <a:noFill/>
          <a:ln>
            <a:noFill/>
          </a:ln>
        </p:spPr>
      </p:pic>
      <p:sp>
        <p:nvSpPr>
          <p:cNvPr id="216" name="Shape 216"/>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18</a:t>
            </a:fld>
            <a:endParaRPr lang="ja" sz="1400" b="0" i="0" u="none" strike="noStrike" cap="none">
              <a:solidFill>
                <a:schemeClr val="dk2"/>
              </a:solidFill>
              <a:latin typeface="Lato"/>
              <a:ea typeface="Lato"/>
              <a:cs typeface="Lato"/>
              <a:sym typeface="Lato"/>
            </a:endParaRPr>
          </a:p>
        </p:txBody>
      </p:sp>
    </p:spTree>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Shape 221"/>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ジャニーズの主な活動</a:t>
            </a: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p:txBody>
      </p:sp>
      <p:sp>
        <p:nvSpPr>
          <p:cNvPr id="222" name="Shape 222"/>
          <p:cNvSpPr txBox="1">
            <a:spLocks noGrp="1"/>
          </p:cNvSpPr>
          <p:nvPr>
            <p:ph type="body" idx="1"/>
          </p:nvPr>
        </p:nvSpPr>
        <p:spPr>
          <a:xfrm>
            <a:off x="401000" y="1141025"/>
            <a:ext cx="8520599" cy="34164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Arial"/>
              <a:buNone/>
            </a:pPr>
            <a:endParaRPr sz="1800" b="1"/>
          </a:p>
          <a:p>
            <a:pPr marL="0" marR="0" lvl="0" indent="0" algn="l" rtl="0">
              <a:lnSpc>
                <a:spcPct val="100000"/>
              </a:lnSpc>
              <a:spcBef>
                <a:spcPts val="0"/>
              </a:spcBef>
              <a:spcAft>
                <a:spcPts val="0"/>
              </a:spcAft>
              <a:buClr>
                <a:srgbClr val="000000"/>
              </a:buClr>
              <a:buSzPct val="25000"/>
              <a:buFont typeface="Arial"/>
              <a:buNone/>
            </a:pPr>
            <a:endParaRPr sz="1800" b="1" i="0" u="none" strike="noStrike" cap="none">
              <a:solidFill>
                <a:srgbClr val="000000"/>
              </a:solidFill>
              <a:latin typeface="Arial"/>
              <a:ea typeface="Arial"/>
              <a:cs typeface="Arial"/>
              <a:sym typeface="Arial"/>
            </a:endParaRPr>
          </a:p>
        </p:txBody>
      </p:sp>
      <p:sp>
        <p:nvSpPr>
          <p:cNvPr id="223" name="Shape 223"/>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19</a:t>
            </a:fld>
            <a:endParaRPr lang="ja" sz="1400" b="0" i="0" u="none" strike="noStrike" cap="none">
              <a:solidFill>
                <a:schemeClr val="dk2"/>
              </a:solidFill>
              <a:latin typeface="Lato"/>
              <a:ea typeface="Lato"/>
              <a:cs typeface="Lato"/>
              <a:sym typeface="Lato"/>
            </a:endParaRPr>
          </a:p>
        </p:txBody>
      </p:sp>
      <p:sp>
        <p:nvSpPr>
          <p:cNvPr id="224" name="Shape 224"/>
          <p:cNvSpPr txBox="1"/>
          <p:nvPr/>
        </p:nvSpPr>
        <p:spPr>
          <a:xfrm rot="-507807">
            <a:off x="1234927" y="2933844"/>
            <a:ext cx="845912" cy="521387"/>
          </a:xfrm>
          <a:prstGeom prst="rect">
            <a:avLst/>
          </a:prstGeom>
          <a:noFill/>
          <a:ln>
            <a:noFill/>
          </a:ln>
        </p:spPr>
        <p:txBody>
          <a:bodyPr lIns="91425" tIns="91425" rIns="91425" bIns="91425" anchor="t" anchorCtr="0">
            <a:noAutofit/>
          </a:bodyPr>
          <a:lstStyle/>
          <a:p>
            <a:pPr lvl="0">
              <a:spcBef>
                <a:spcPts val="0"/>
              </a:spcBef>
              <a:buNone/>
            </a:pPr>
            <a:r>
              <a:rPr lang="ja" sz="2400" b="1"/>
              <a:t>雑誌</a:t>
            </a:r>
          </a:p>
        </p:txBody>
      </p:sp>
      <p:pic>
        <p:nvPicPr>
          <p:cNvPr id="225" name="Shape 225"/>
          <p:cNvPicPr preferRelativeResize="0"/>
          <p:nvPr/>
        </p:nvPicPr>
        <p:blipFill>
          <a:blip r:embed="rId3">
            <a:alphaModFix/>
          </a:blip>
          <a:stretch>
            <a:fillRect/>
          </a:stretch>
        </p:blipFill>
        <p:spPr>
          <a:xfrm rot="-720968">
            <a:off x="490220" y="1131570"/>
            <a:ext cx="1291099" cy="1850799"/>
          </a:xfrm>
          <a:prstGeom prst="rect">
            <a:avLst/>
          </a:prstGeom>
          <a:noFill/>
          <a:ln>
            <a:noFill/>
          </a:ln>
        </p:spPr>
      </p:pic>
      <p:pic>
        <p:nvPicPr>
          <p:cNvPr id="226" name="Shape 226"/>
          <p:cNvPicPr preferRelativeResize="0"/>
          <p:nvPr/>
        </p:nvPicPr>
        <p:blipFill>
          <a:blip r:embed="rId4">
            <a:alphaModFix/>
          </a:blip>
          <a:stretch>
            <a:fillRect/>
          </a:stretch>
        </p:blipFill>
        <p:spPr>
          <a:xfrm rot="540905">
            <a:off x="1901224" y="1034987"/>
            <a:ext cx="1445520" cy="2043974"/>
          </a:xfrm>
          <a:prstGeom prst="rect">
            <a:avLst/>
          </a:prstGeom>
          <a:noFill/>
          <a:ln>
            <a:noFill/>
          </a:ln>
        </p:spPr>
      </p:pic>
      <p:pic>
        <p:nvPicPr>
          <p:cNvPr id="227" name="Shape 227"/>
          <p:cNvPicPr preferRelativeResize="0"/>
          <p:nvPr/>
        </p:nvPicPr>
        <p:blipFill>
          <a:blip r:embed="rId5">
            <a:alphaModFix/>
          </a:blip>
          <a:stretch>
            <a:fillRect/>
          </a:stretch>
        </p:blipFill>
        <p:spPr>
          <a:xfrm rot="-664834">
            <a:off x="3999449" y="1141023"/>
            <a:ext cx="1993216" cy="1460925"/>
          </a:xfrm>
          <a:prstGeom prst="rect">
            <a:avLst/>
          </a:prstGeom>
          <a:noFill/>
          <a:ln>
            <a:noFill/>
          </a:ln>
        </p:spPr>
      </p:pic>
      <p:pic>
        <p:nvPicPr>
          <p:cNvPr id="228" name="Shape 228"/>
          <p:cNvPicPr preferRelativeResize="0"/>
          <p:nvPr/>
        </p:nvPicPr>
        <p:blipFill>
          <a:blip r:embed="rId6">
            <a:alphaModFix/>
          </a:blip>
          <a:stretch>
            <a:fillRect/>
          </a:stretch>
        </p:blipFill>
        <p:spPr>
          <a:xfrm rot="628492">
            <a:off x="5884474" y="764374"/>
            <a:ext cx="2500300" cy="1389524"/>
          </a:xfrm>
          <a:prstGeom prst="rect">
            <a:avLst/>
          </a:prstGeom>
          <a:noFill/>
          <a:ln>
            <a:noFill/>
          </a:ln>
        </p:spPr>
      </p:pic>
      <p:pic>
        <p:nvPicPr>
          <p:cNvPr id="229" name="Shape 229"/>
          <p:cNvPicPr preferRelativeResize="0"/>
          <p:nvPr/>
        </p:nvPicPr>
        <p:blipFill>
          <a:blip r:embed="rId7">
            <a:alphaModFix/>
          </a:blip>
          <a:stretch>
            <a:fillRect/>
          </a:stretch>
        </p:blipFill>
        <p:spPr>
          <a:xfrm rot="457517">
            <a:off x="5649437" y="2886199"/>
            <a:ext cx="1715399" cy="1695582"/>
          </a:xfrm>
          <a:prstGeom prst="rect">
            <a:avLst/>
          </a:prstGeom>
          <a:noFill/>
          <a:ln>
            <a:noFill/>
          </a:ln>
        </p:spPr>
      </p:pic>
      <p:sp>
        <p:nvSpPr>
          <p:cNvPr id="230" name="Shape 230"/>
          <p:cNvSpPr txBox="1"/>
          <p:nvPr/>
        </p:nvSpPr>
        <p:spPr>
          <a:xfrm rot="-334343">
            <a:off x="5916086" y="4075986"/>
            <a:ext cx="2264601" cy="582665"/>
          </a:xfrm>
          <a:prstGeom prst="rect">
            <a:avLst/>
          </a:prstGeom>
          <a:noFill/>
          <a:ln>
            <a:noFill/>
          </a:ln>
        </p:spPr>
        <p:txBody>
          <a:bodyPr lIns="91425" tIns="91425" rIns="91425" bIns="91425" anchor="t" anchorCtr="0">
            <a:noAutofit/>
          </a:bodyPr>
          <a:lstStyle/>
          <a:p>
            <a:pPr lvl="0">
              <a:spcBef>
                <a:spcPts val="0"/>
              </a:spcBef>
              <a:buNone/>
            </a:pPr>
            <a:r>
              <a:rPr lang="ja" sz="2400" b="1" dirty="0"/>
              <a:t>ＣＤ・ＤＶＤ販売</a:t>
            </a:r>
          </a:p>
        </p:txBody>
      </p:sp>
      <p:sp>
        <p:nvSpPr>
          <p:cNvPr id="231" name="Shape 231"/>
          <p:cNvSpPr txBox="1"/>
          <p:nvPr/>
        </p:nvSpPr>
        <p:spPr>
          <a:xfrm>
            <a:off x="6238625" y="2172803"/>
            <a:ext cx="2251625" cy="393600"/>
          </a:xfrm>
          <a:prstGeom prst="rect">
            <a:avLst/>
          </a:prstGeom>
          <a:noFill/>
          <a:ln>
            <a:noFill/>
          </a:ln>
        </p:spPr>
        <p:txBody>
          <a:bodyPr lIns="91425" tIns="91425" rIns="91425" bIns="91425" anchor="ctr" anchorCtr="0">
            <a:noAutofit/>
          </a:bodyPr>
          <a:lstStyle/>
          <a:p>
            <a:pPr lvl="0">
              <a:spcBef>
                <a:spcPts val="0"/>
              </a:spcBef>
              <a:buNone/>
            </a:pPr>
            <a:r>
              <a:rPr lang="ja" sz="2400" b="1" dirty="0"/>
              <a:t>ドラマ・映画</a:t>
            </a:r>
          </a:p>
        </p:txBody>
      </p:sp>
      <p:pic>
        <p:nvPicPr>
          <p:cNvPr id="232" name="Shape 232"/>
          <p:cNvPicPr preferRelativeResize="0"/>
          <p:nvPr/>
        </p:nvPicPr>
        <p:blipFill>
          <a:blip r:embed="rId8">
            <a:alphaModFix/>
          </a:blip>
          <a:stretch>
            <a:fillRect/>
          </a:stretch>
        </p:blipFill>
        <p:spPr>
          <a:xfrm rot="-359460">
            <a:off x="1613072" y="3519401"/>
            <a:ext cx="1648125" cy="1236098"/>
          </a:xfrm>
          <a:prstGeom prst="rect">
            <a:avLst/>
          </a:prstGeom>
          <a:noFill/>
          <a:ln>
            <a:noFill/>
          </a:ln>
        </p:spPr>
      </p:pic>
      <p:sp>
        <p:nvSpPr>
          <p:cNvPr id="233" name="Shape 233"/>
          <p:cNvSpPr txBox="1"/>
          <p:nvPr/>
        </p:nvSpPr>
        <p:spPr>
          <a:xfrm>
            <a:off x="2824800" y="4529775"/>
            <a:ext cx="1219500" cy="474899"/>
          </a:xfrm>
          <a:prstGeom prst="rect">
            <a:avLst/>
          </a:prstGeom>
          <a:noFill/>
          <a:ln>
            <a:noFill/>
          </a:ln>
        </p:spPr>
        <p:txBody>
          <a:bodyPr lIns="91425" tIns="91425" rIns="91425" bIns="91425" anchor="t" anchorCtr="0">
            <a:noAutofit/>
          </a:bodyPr>
          <a:lstStyle/>
          <a:p>
            <a:pPr lvl="0">
              <a:spcBef>
                <a:spcPts val="0"/>
              </a:spcBef>
              <a:buNone/>
            </a:pPr>
            <a:r>
              <a:rPr lang="ja" sz="2400" b="1"/>
              <a:t>グッズ</a:t>
            </a:r>
          </a:p>
        </p:txBody>
      </p:sp>
      <p:pic>
        <p:nvPicPr>
          <p:cNvPr id="234" name="Shape 234"/>
          <p:cNvPicPr preferRelativeResize="0"/>
          <p:nvPr/>
        </p:nvPicPr>
        <p:blipFill>
          <a:blip r:embed="rId9">
            <a:alphaModFix/>
          </a:blip>
          <a:stretch>
            <a:fillRect/>
          </a:stretch>
        </p:blipFill>
        <p:spPr>
          <a:xfrm rot="588759">
            <a:off x="3346695" y="2812665"/>
            <a:ext cx="791035" cy="1842643"/>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pic>
        <p:nvPicPr>
          <p:cNvPr id="65" name="Shape 65"/>
          <p:cNvPicPr preferRelativeResize="0"/>
          <p:nvPr/>
        </p:nvPicPr>
        <p:blipFill rotWithShape="1">
          <a:blip r:embed="rId3">
            <a:alphaModFix/>
          </a:blip>
          <a:srcRect/>
          <a:stretch/>
        </p:blipFill>
        <p:spPr>
          <a:xfrm>
            <a:off x="6547155" y="2574809"/>
            <a:ext cx="2285099" cy="2189100"/>
          </a:xfrm>
          <a:prstGeom prst="rect">
            <a:avLst/>
          </a:prstGeom>
          <a:noFill/>
          <a:ln>
            <a:noFill/>
          </a:ln>
        </p:spPr>
      </p:pic>
      <p:sp>
        <p:nvSpPr>
          <p:cNvPr id="66" name="Shape 66"/>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目次</a:t>
            </a: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p:txBody>
      </p:sp>
      <p:sp>
        <p:nvSpPr>
          <p:cNvPr id="67" name="Shape 67"/>
          <p:cNvSpPr txBox="1">
            <a:spLocks noGrp="1"/>
          </p:cNvSpPr>
          <p:nvPr>
            <p:ph type="body" idx="1"/>
          </p:nvPr>
        </p:nvSpPr>
        <p:spPr>
          <a:xfrm>
            <a:off x="311701" y="1017458"/>
            <a:ext cx="8520599" cy="3684000"/>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rgbClr val="000000"/>
              </a:buClr>
              <a:buSzPct val="25000"/>
              <a:buFont typeface="Arial"/>
              <a:buNone/>
            </a:pPr>
            <a:endParaRPr sz="2000" b="1" dirty="0"/>
          </a:p>
          <a:p>
            <a:pPr marL="0" marR="0" lvl="0" indent="0" algn="ctr" rtl="0">
              <a:lnSpc>
                <a:spcPct val="100000"/>
              </a:lnSpc>
              <a:spcBef>
                <a:spcPts val="0"/>
              </a:spcBef>
              <a:spcAft>
                <a:spcPts val="0"/>
              </a:spcAft>
              <a:buClr>
                <a:srgbClr val="000000"/>
              </a:buClr>
              <a:buSzPct val="25000"/>
              <a:buFont typeface="Arial"/>
              <a:buNone/>
            </a:pPr>
            <a:r>
              <a:rPr lang="ja" sz="2000" b="1" i="0" u="none" strike="noStrike" cap="none" dirty="0">
                <a:solidFill>
                  <a:srgbClr val="000000"/>
                </a:solidFill>
                <a:latin typeface="Arial"/>
                <a:ea typeface="Arial"/>
                <a:cs typeface="Arial"/>
                <a:sym typeface="Arial"/>
              </a:rPr>
              <a:t>現状分析と問題意識</a:t>
            </a:r>
          </a:p>
          <a:p>
            <a:pPr marL="0" marR="0" lvl="0" indent="0" algn="ctr" rtl="0">
              <a:lnSpc>
                <a:spcPct val="100000"/>
              </a:lnSpc>
              <a:spcBef>
                <a:spcPts val="0"/>
              </a:spcBef>
              <a:spcAft>
                <a:spcPts val="0"/>
              </a:spcAft>
              <a:buClr>
                <a:srgbClr val="000000"/>
              </a:buClr>
              <a:buSzPct val="25000"/>
              <a:buFont typeface="Arial"/>
              <a:buNone/>
            </a:pPr>
            <a:endParaRPr sz="2000" b="1" dirty="0"/>
          </a:p>
          <a:p>
            <a:pPr marL="0" marR="0" lvl="0" indent="0" algn="ctr" rtl="0">
              <a:lnSpc>
                <a:spcPct val="100000"/>
              </a:lnSpc>
              <a:spcBef>
                <a:spcPts val="0"/>
              </a:spcBef>
              <a:spcAft>
                <a:spcPts val="0"/>
              </a:spcAft>
              <a:buClr>
                <a:srgbClr val="000000"/>
              </a:buClr>
              <a:buSzPct val="25000"/>
              <a:buFont typeface="Arial"/>
              <a:buNone/>
            </a:pPr>
            <a:r>
              <a:rPr lang="ja" sz="2000" b="1" i="0" u="none" strike="noStrike" cap="none" dirty="0">
                <a:solidFill>
                  <a:srgbClr val="000000"/>
                </a:solidFill>
                <a:latin typeface="Arial"/>
                <a:ea typeface="Arial"/>
                <a:cs typeface="Arial"/>
                <a:sym typeface="Arial"/>
              </a:rPr>
              <a:t>先行研究と研究目的</a:t>
            </a:r>
          </a:p>
          <a:p>
            <a:pPr marL="0" marR="0" lvl="0" indent="0" algn="ctr" rtl="0">
              <a:lnSpc>
                <a:spcPct val="100000"/>
              </a:lnSpc>
              <a:spcBef>
                <a:spcPts val="0"/>
              </a:spcBef>
              <a:spcAft>
                <a:spcPts val="0"/>
              </a:spcAft>
              <a:buClr>
                <a:srgbClr val="000000"/>
              </a:buClr>
              <a:buSzPct val="25000"/>
              <a:buFont typeface="Arial"/>
              <a:buNone/>
            </a:pPr>
            <a:endParaRPr sz="2000" b="1"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r>
              <a:rPr lang="ja" sz="2000" b="1" i="0" u="none" strike="noStrike" cap="none" dirty="0">
                <a:solidFill>
                  <a:srgbClr val="000000"/>
                </a:solidFill>
                <a:latin typeface="Arial"/>
                <a:ea typeface="Arial"/>
                <a:cs typeface="Arial"/>
                <a:sym typeface="Arial"/>
              </a:rPr>
              <a:t>仮説導出と仮説</a:t>
            </a:r>
            <a:r>
              <a:rPr lang="ja" sz="2000" b="1" dirty="0"/>
              <a:t>検証</a:t>
            </a:r>
          </a:p>
          <a:p>
            <a:pPr marL="0" marR="0" lvl="0" indent="0" algn="ctr" rtl="0">
              <a:lnSpc>
                <a:spcPct val="100000"/>
              </a:lnSpc>
              <a:spcBef>
                <a:spcPts val="0"/>
              </a:spcBef>
              <a:spcAft>
                <a:spcPts val="0"/>
              </a:spcAft>
              <a:buClr>
                <a:srgbClr val="000000"/>
              </a:buClr>
              <a:buSzPct val="25000"/>
              <a:buFont typeface="Arial"/>
              <a:buNone/>
            </a:pPr>
            <a:endParaRPr dirty="0"/>
          </a:p>
          <a:p>
            <a:pPr marL="0" marR="0" lvl="0" indent="0" rtl="0">
              <a:lnSpc>
                <a:spcPct val="100000"/>
              </a:lnSpc>
              <a:spcBef>
                <a:spcPts val="0"/>
              </a:spcBef>
              <a:spcAft>
                <a:spcPts val="0"/>
              </a:spcAft>
              <a:buClr>
                <a:srgbClr val="000000"/>
              </a:buClr>
              <a:buSzPct val="25000"/>
              <a:buFont typeface="Arial"/>
              <a:buNone/>
            </a:pPr>
            <a:r>
              <a:rPr lang="ja" dirty="0"/>
              <a:t>　　　　　　　　　　　　　</a:t>
            </a:r>
            <a:r>
              <a:rPr lang="ja" sz="2000" b="1" dirty="0" smtClean="0"/>
              <a:t>実務的</a:t>
            </a:r>
            <a:r>
              <a:rPr lang="ja" sz="2000" b="1" dirty="0"/>
              <a:t>・学務的</a:t>
            </a:r>
            <a:r>
              <a:rPr lang="ja" sz="2000" b="1" i="0" u="none" strike="noStrike" cap="none" dirty="0">
                <a:solidFill>
                  <a:srgbClr val="000000"/>
                </a:solidFill>
                <a:latin typeface="Arial"/>
                <a:ea typeface="Arial"/>
                <a:cs typeface="Arial"/>
                <a:sym typeface="Arial"/>
              </a:rPr>
              <a:t>インプリケーション</a:t>
            </a:r>
          </a:p>
          <a:p>
            <a:pPr marL="0" marR="0" lvl="0" indent="0" algn="ctr" rtl="0">
              <a:lnSpc>
                <a:spcPct val="100000"/>
              </a:lnSpc>
              <a:spcBef>
                <a:spcPts val="0"/>
              </a:spcBef>
              <a:spcAft>
                <a:spcPts val="0"/>
              </a:spcAft>
              <a:buClr>
                <a:srgbClr val="000000"/>
              </a:buClr>
              <a:buSzPct val="25000"/>
              <a:buFont typeface="Arial"/>
              <a:buNone/>
            </a:pPr>
            <a:endParaRPr sz="2000" b="1"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r>
              <a:rPr lang="ja" sz="2000" b="1" i="0" u="none" strike="noStrike" cap="none" dirty="0">
                <a:solidFill>
                  <a:srgbClr val="000000"/>
                </a:solidFill>
                <a:latin typeface="Arial"/>
                <a:ea typeface="Arial"/>
                <a:cs typeface="Arial"/>
                <a:sym typeface="Arial"/>
              </a:rPr>
              <a:t>今後の</a:t>
            </a:r>
            <a:r>
              <a:rPr lang="ja" sz="2000" b="1" dirty="0"/>
              <a:t>課題</a:t>
            </a:r>
          </a:p>
          <a:p>
            <a:pPr marL="0" marR="0" lvl="0" indent="0" algn="l" rtl="0">
              <a:lnSpc>
                <a:spcPct val="100000"/>
              </a:lnSpc>
              <a:spcBef>
                <a:spcPts val="0"/>
              </a:spcBef>
              <a:spcAft>
                <a:spcPts val="0"/>
              </a:spcAft>
              <a:buClr>
                <a:srgbClr val="000000"/>
              </a:buClr>
              <a:buSzPct val="25000"/>
              <a:buFont typeface="Arial"/>
              <a:buNone/>
            </a:pPr>
            <a:endParaRPr sz="2400" b="0" i="0" u="none" strike="noStrike" cap="none" dirty="0">
              <a:solidFill>
                <a:srgbClr val="000000"/>
              </a:solidFill>
              <a:latin typeface="Arial"/>
              <a:ea typeface="Arial"/>
              <a:cs typeface="Arial"/>
              <a:sym typeface="Arial"/>
            </a:endParaRPr>
          </a:p>
        </p:txBody>
      </p:sp>
      <p:sp>
        <p:nvSpPr>
          <p:cNvPr id="68" name="Shape 68"/>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2</a:t>
            </a:fld>
            <a:endParaRPr lang="ja" sz="1400" b="0" i="0" u="none" strike="noStrike" cap="none">
              <a:solidFill>
                <a:schemeClr val="dk2"/>
              </a:solidFill>
              <a:latin typeface="Lato"/>
              <a:ea typeface="Lato"/>
              <a:cs typeface="Lato"/>
              <a:sym typeface="Lato"/>
            </a:endParaRPr>
          </a:p>
        </p:txBody>
      </p:sp>
    </p:spTree>
  </p:cSld>
  <p:clrMapOvr>
    <a:masterClrMapping/>
  </p:clrMapOvr>
  <p:transition spd="slow">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Shape 239"/>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a:t>ジャニーズからの視点</a:t>
            </a: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p:txBody>
      </p:sp>
      <p:sp>
        <p:nvSpPr>
          <p:cNvPr id="240" name="Shape 240"/>
          <p:cNvSpPr txBox="1">
            <a:spLocks noGrp="1"/>
          </p:cNvSpPr>
          <p:nvPr>
            <p:ph type="body" idx="1"/>
          </p:nvPr>
        </p:nvSpPr>
        <p:spPr>
          <a:xfrm>
            <a:off x="311700" y="1152475"/>
            <a:ext cx="8520599" cy="34164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ja" sz="1800" b="1"/>
              <a:t>どのグループも定期的にコンサートを開催</a:t>
            </a:r>
          </a:p>
          <a:p>
            <a:pPr marL="0" marR="0" lvl="0" indent="0" algn="l" rtl="0">
              <a:lnSpc>
                <a:spcPct val="100000"/>
              </a:lnSpc>
              <a:spcBef>
                <a:spcPts val="0"/>
              </a:spcBef>
              <a:spcAft>
                <a:spcPts val="0"/>
              </a:spcAft>
              <a:buClr>
                <a:srgbClr val="000000"/>
              </a:buClr>
              <a:buSzPct val="25000"/>
              <a:buFont typeface="Arial"/>
              <a:buNone/>
            </a:pP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endParaRPr sz="1400" b="0" i="0" u="none" strike="noStrike" cap="none">
              <a:solidFill>
                <a:srgbClr val="000000"/>
              </a:solidFill>
              <a:latin typeface="Arial"/>
              <a:ea typeface="Arial"/>
              <a:cs typeface="Arial"/>
              <a:sym typeface="Arial"/>
            </a:endParaRPr>
          </a:p>
        </p:txBody>
      </p:sp>
      <p:pic>
        <p:nvPicPr>
          <p:cNvPr id="241" name="Shape 241"/>
          <p:cNvPicPr preferRelativeResize="0"/>
          <p:nvPr/>
        </p:nvPicPr>
        <p:blipFill rotWithShape="1">
          <a:blip r:embed="rId3">
            <a:alphaModFix/>
          </a:blip>
          <a:srcRect/>
          <a:stretch/>
        </p:blipFill>
        <p:spPr>
          <a:xfrm rot="-849399">
            <a:off x="301183" y="1746730"/>
            <a:ext cx="1810881" cy="1438637"/>
          </a:xfrm>
          <a:prstGeom prst="rect">
            <a:avLst/>
          </a:prstGeom>
          <a:noFill/>
          <a:ln>
            <a:noFill/>
          </a:ln>
        </p:spPr>
      </p:pic>
      <p:pic>
        <p:nvPicPr>
          <p:cNvPr id="242" name="Shape 242"/>
          <p:cNvPicPr preferRelativeResize="0"/>
          <p:nvPr/>
        </p:nvPicPr>
        <p:blipFill rotWithShape="1">
          <a:blip r:embed="rId4">
            <a:alphaModFix/>
          </a:blip>
          <a:srcRect/>
          <a:stretch/>
        </p:blipFill>
        <p:spPr>
          <a:xfrm>
            <a:off x="6186075" y="1395373"/>
            <a:ext cx="2093575" cy="1254749"/>
          </a:xfrm>
          <a:prstGeom prst="rect">
            <a:avLst/>
          </a:prstGeom>
          <a:noFill/>
          <a:ln>
            <a:noFill/>
          </a:ln>
        </p:spPr>
      </p:pic>
      <p:pic>
        <p:nvPicPr>
          <p:cNvPr id="243" name="Shape 243"/>
          <p:cNvPicPr preferRelativeResize="0"/>
          <p:nvPr/>
        </p:nvPicPr>
        <p:blipFill rotWithShape="1">
          <a:blip r:embed="rId5">
            <a:alphaModFix/>
          </a:blip>
          <a:srcRect/>
          <a:stretch/>
        </p:blipFill>
        <p:spPr>
          <a:xfrm rot="1195598">
            <a:off x="47211" y="3229949"/>
            <a:ext cx="2318837" cy="1096598"/>
          </a:xfrm>
          <a:prstGeom prst="rect">
            <a:avLst/>
          </a:prstGeom>
          <a:noFill/>
          <a:ln>
            <a:noFill/>
          </a:ln>
        </p:spPr>
      </p:pic>
      <p:pic>
        <p:nvPicPr>
          <p:cNvPr id="244" name="Shape 244"/>
          <p:cNvPicPr preferRelativeResize="0"/>
          <p:nvPr/>
        </p:nvPicPr>
        <p:blipFill rotWithShape="1">
          <a:blip r:embed="rId6">
            <a:alphaModFix/>
          </a:blip>
          <a:srcRect/>
          <a:stretch/>
        </p:blipFill>
        <p:spPr>
          <a:xfrm>
            <a:off x="4190700" y="1911500"/>
            <a:ext cx="1929204" cy="1320499"/>
          </a:xfrm>
          <a:prstGeom prst="rect">
            <a:avLst/>
          </a:prstGeom>
          <a:noFill/>
          <a:ln>
            <a:noFill/>
          </a:ln>
        </p:spPr>
      </p:pic>
      <p:pic>
        <p:nvPicPr>
          <p:cNvPr id="245" name="Shape 245"/>
          <p:cNvPicPr preferRelativeResize="0"/>
          <p:nvPr/>
        </p:nvPicPr>
        <p:blipFill rotWithShape="1">
          <a:blip r:embed="rId7">
            <a:alphaModFix/>
          </a:blip>
          <a:srcRect/>
          <a:stretch/>
        </p:blipFill>
        <p:spPr>
          <a:xfrm rot="-747628">
            <a:off x="4232314" y="3852855"/>
            <a:ext cx="2144618" cy="619811"/>
          </a:xfrm>
          <a:prstGeom prst="rect">
            <a:avLst/>
          </a:prstGeom>
          <a:noFill/>
          <a:ln>
            <a:noFill/>
          </a:ln>
        </p:spPr>
      </p:pic>
      <p:pic>
        <p:nvPicPr>
          <p:cNvPr id="246" name="Shape 246"/>
          <p:cNvPicPr preferRelativeResize="0"/>
          <p:nvPr/>
        </p:nvPicPr>
        <p:blipFill rotWithShape="1">
          <a:blip r:embed="rId8">
            <a:alphaModFix/>
          </a:blip>
          <a:srcRect/>
          <a:stretch/>
        </p:blipFill>
        <p:spPr>
          <a:xfrm rot="315766">
            <a:off x="2285794" y="3234358"/>
            <a:ext cx="2318836" cy="658358"/>
          </a:xfrm>
          <a:prstGeom prst="rect">
            <a:avLst/>
          </a:prstGeom>
          <a:noFill/>
          <a:ln>
            <a:noFill/>
          </a:ln>
        </p:spPr>
      </p:pic>
      <p:pic>
        <p:nvPicPr>
          <p:cNvPr id="247" name="Shape 247"/>
          <p:cNvPicPr preferRelativeResize="0"/>
          <p:nvPr/>
        </p:nvPicPr>
        <p:blipFill rotWithShape="1">
          <a:blip r:embed="rId9">
            <a:alphaModFix/>
          </a:blip>
          <a:srcRect/>
          <a:stretch/>
        </p:blipFill>
        <p:spPr>
          <a:xfrm rot="807213">
            <a:off x="2167662" y="1841210"/>
            <a:ext cx="1970773" cy="1249677"/>
          </a:xfrm>
          <a:prstGeom prst="rect">
            <a:avLst/>
          </a:prstGeom>
          <a:noFill/>
          <a:ln>
            <a:noFill/>
          </a:ln>
        </p:spPr>
      </p:pic>
      <p:pic>
        <p:nvPicPr>
          <p:cNvPr id="248" name="Shape 248"/>
          <p:cNvPicPr preferRelativeResize="0"/>
          <p:nvPr/>
        </p:nvPicPr>
        <p:blipFill rotWithShape="1">
          <a:blip r:embed="rId10">
            <a:alphaModFix/>
          </a:blip>
          <a:srcRect/>
          <a:stretch/>
        </p:blipFill>
        <p:spPr>
          <a:xfrm>
            <a:off x="6119900" y="2534424"/>
            <a:ext cx="1094374" cy="1094374"/>
          </a:xfrm>
          <a:prstGeom prst="rect">
            <a:avLst/>
          </a:prstGeom>
          <a:noFill/>
          <a:ln>
            <a:noFill/>
          </a:ln>
        </p:spPr>
      </p:pic>
      <p:pic>
        <p:nvPicPr>
          <p:cNvPr id="249" name="Shape 249"/>
          <p:cNvPicPr preferRelativeResize="0"/>
          <p:nvPr/>
        </p:nvPicPr>
        <p:blipFill rotWithShape="1">
          <a:blip r:embed="rId11">
            <a:alphaModFix/>
          </a:blip>
          <a:srcRect/>
          <a:stretch/>
        </p:blipFill>
        <p:spPr>
          <a:xfrm>
            <a:off x="7165875" y="3027750"/>
            <a:ext cx="1591697" cy="1372825"/>
          </a:xfrm>
          <a:prstGeom prst="rect">
            <a:avLst/>
          </a:prstGeom>
          <a:noFill/>
          <a:ln>
            <a:noFill/>
          </a:ln>
        </p:spPr>
      </p:pic>
      <p:sp>
        <p:nvSpPr>
          <p:cNvPr id="250" name="Shape 250"/>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20</a:t>
            </a:fld>
            <a:endParaRPr lang="ja" sz="1400" b="0" i="0" u="none" strike="noStrike" cap="none">
              <a:solidFill>
                <a:schemeClr val="dk2"/>
              </a:solidFill>
              <a:latin typeface="Lato"/>
              <a:ea typeface="Lato"/>
              <a:cs typeface="Lato"/>
              <a:sym typeface="Lato"/>
            </a:endParaRPr>
          </a:p>
        </p:txBody>
      </p:sp>
    </p:spTree>
  </p:cSld>
  <p:clrMapOvr>
    <a:masterClrMapping/>
  </p:clrMapOvr>
  <p:transition spd="slow">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Shape 255"/>
          <p:cNvSpPr txBox="1">
            <a:spLocks noGrp="1"/>
          </p:cNvSpPr>
          <p:nvPr>
            <p:ph type="title"/>
          </p:nvPr>
        </p:nvSpPr>
        <p:spPr>
          <a:xfrm>
            <a:off x="311700" y="391350"/>
            <a:ext cx="8520599" cy="626100"/>
          </a:xfrm>
          <a:prstGeom prst="rect">
            <a:avLst/>
          </a:prstGeom>
        </p:spPr>
        <p:txBody>
          <a:bodyPr lIns="91425" tIns="91425" rIns="91425" bIns="91425" anchor="t" anchorCtr="0">
            <a:noAutofit/>
          </a:bodyPr>
          <a:lstStyle/>
          <a:p>
            <a:pPr lvl="0" rtl="0">
              <a:spcBef>
                <a:spcPts val="0"/>
              </a:spcBef>
              <a:buNone/>
            </a:pPr>
            <a:r>
              <a:rPr lang="ja" sz="3000"/>
              <a:t>音楽業界からの視点</a:t>
            </a:r>
          </a:p>
          <a:p>
            <a:pPr lvl="0" rtl="0">
              <a:spcBef>
                <a:spcPts val="0"/>
              </a:spcBef>
              <a:buNone/>
            </a:pPr>
            <a:endParaRPr sz="2400"/>
          </a:p>
          <a:p>
            <a:pPr lvl="0" rtl="0">
              <a:spcBef>
                <a:spcPts val="0"/>
              </a:spcBef>
              <a:buNone/>
            </a:pPr>
            <a:endParaRPr sz="2400"/>
          </a:p>
          <a:p>
            <a:pPr lvl="0">
              <a:spcBef>
                <a:spcPts val="0"/>
              </a:spcBef>
              <a:buNone/>
            </a:pPr>
            <a:endParaRPr/>
          </a:p>
        </p:txBody>
      </p:sp>
      <p:sp>
        <p:nvSpPr>
          <p:cNvPr id="256" name="Shape 256"/>
          <p:cNvSpPr txBox="1">
            <a:spLocks noGrp="1"/>
          </p:cNvSpPr>
          <p:nvPr>
            <p:ph type="body" idx="1"/>
          </p:nvPr>
        </p:nvSpPr>
        <p:spPr>
          <a:xfrm>
            <a:off x="311700" y="967250"/>
            <a:ext cx="8520599" cy="3970800"/>
          </a:xfrm>
          <a:prstGeom prst="rect">
            <a:avLst/>
          </a:prstGeom>
        </p:spPr>
        <p:txBody>
          <a:bodyPr lIns="91425" tIns="91425" rIns="91425" bIns="91425" anchor="t" anchorCtr="0">
            <a:noAutofit/>
          </a:bodyPr>
          <a:lstStyle/>
          <a:p>
            <a:pPr lvl="0" rtl="0">
              <a:spcBef>
                <a:spcPts val="0"/>
              </a:spcBef>
              <a:buNone/>
            </a:pPr>
            <a:endParaRPr sz="1800"/>
          </a:p>
          <a:p>
            <a:pPr lvl="0" rtl="0">
              <a:spcBef>
                <a:spcPts val="0"/>
              </a:spcBef>
              <a:buNone/>
            </a:pPr>
            <a:endParaRPr sz="1800"/>
          </a:p>
          <a:p>
            <a:pPr lvl="0" rtl="0">
              <a:spcBef>
                <a:spcPts val="0"/>
              </a:spcBef>
              <a:buNone/>
            </a:pPr>
            <a:endParaRPr sz="1800"/>
          </a:p>
          <a:p>
            <a:pPr lvl="0" rtl="0">
              <a:spcBef>
                <a:spcPts val="0"/>
              </a:spcBef>
              <a:buNone/>
            </a:pPr>
            <a:endParaRPr sz="1800"/>
          </a:p>
          <a:p>
            <a:pPr lvl="0" rtl="0">
              <a:spcBef>
                <a:spcPts val="0"/>
              </a:spcBef>
              <a:buNone/>
            </a:pPr>
            <a:endParaRPr sz="1800"/>
          </a:p>
          <a:p>
            <a:pPr lvl="0" rtl="0">
              <a:spcBef>
                <a:spcPts val="0"/>
              </a:spcBef>
              <a:buNone/>
            </a:pPr>
            <a:endParaRPr sz="1800"/>
          </a:p>
          <a:p>
            <a:pPr lvl="0" rtl="0">
              <a:spcBef>
                <a:spcPts val="0"/>
              </a:spcBef>
              <a:buNone/>
            </a:pPr>
            <a:endParaRPr sz="1800"/>
          </a:p>
          <a:p>
            <a:pPr lvl="0" rtl="0">
              <a:spcBef>
                <a:spcPts val="0"/>
              </a:spcBef>
              <a:buNone/>
            </a:pPr>
            <a:endParaRPr sz="1800"/>
          </a:p>
          <a:p>
            <a:pPr lvl="0" rtl="0">
              <a:spcBef>
                <a:spcPts val="0"/>
              </a:spcBef>
              <a:buNone/>
            </a:pPr>
            <a:endParaRPr sz="1800"/>
          </a:p>
          <a:p>
            <a:pPr lvl="0" rtl="0">
              <a:spcBef>
                <a:spcPts val="0"/>
              </a:spcBef>
              <a:buNone/>
            </a:pPr>
            <a:endParaRPr sz="1800"/>
          </a:p>
          <a:p>
            <a:pPr lvl="0" rtl="0">
              <a:spcBef>
                <a:spcPts val="0"/>
              </a:spcBef>
              <a:buNone/>
            </a:pPr>
            <a:endParaRPr sz="1800"/>
          </a:p>
          <a:p>
            <a:pPr lvl="0" rtl="0">
              <a:spcBef>
                <a:spcPts val="0"/>
              </a:spcBef>
              <a:buNone/>
            </a:pPr>
            <a:endParaRPr sz="1800"/>
          </a:p>
          <a:p>
            <a:pPr lvl="0" rtl="0">
              <a:spcBef>
                <a:spcPts val="0"/>
              </a:spcBef>
              <a:buNone/>
            </a:pPr>
            <a:endParaRPr sz="1800"/>
          </a:p>
          <a:p>
            <a:pPr lvl="0" rtl="0">
              <a:spcBef>
                <a:spcPts val="0"/>
              </a:spcBef>
              <a:buNone/>
            </a:pPr>
            <a:r>
              <a:rPr lang="ja" u="sng">
                <a:solidFill>
                  <a:schemeClr val="accent5"/>
                </a:solidFill>
                <a:hlinkClick r:id="rId3"/>
              </a:rPr>
              <a:t>http://trendy.nikkeibp.co.jp/article/pickup/20150515/1064488/</a:t>
            </a:r>
          </a:p>
          <a:p>
            <a:pPr lvl="0">
              <a:spcBef>
                <a:spcPts val="0"/>
              </a:spcBef>
              <a:buNone/>
            </a:pPr>
            <a:endParaRPr sz="1800"/>
          </a:p>
        </p:txBody>
      </p:sp>
      <p:sp>
        <p:nvSpPr>
          <p:cNvPr id="257" name="Shape 257"/>
          <p:cNvSpPr txBox="1">
            <a:spLocks noGrp="1"/>
          </p:cNvSpPr>
          <p:nvPr>
            <p:ph type="sldNum" idx="12"/>
          </p:nvPr>
        </p:nvSpPr>
        <p:spPr>
          <a:xfrm>
            <a:off x="8490250" y="4681008"/>
            <a:ext cx="548699" cy="393600"/>
          </a:xfrm>
          <a:prstGeom prst="rect">
            <a:avLst/>
          </a:prstGeom>
        </p:spPr>
        <p:txBody>
          <a:bodyPr lIns="91425" tIns="91425" rIns="91425" bIns="91425" anchor="ctr" anchorCtr="0">
            <a:noAutofit/>
          </a:bodyPr>
          <a:lstStyle/>
          <a:p>
            <a:pPr lvl="0">
              <a:spcBef>
                <a:spcPts val="0"/>
              </a:spcBef>
              <a:buClr>
                <a:srgbClr val="000000"/>
              </a:buClr>
              <a:buSzPct val="25000"/>
              <a:buFont typeface="Arial"/>
              <a:buNone/>
            </a:pPr>
            <a:fld id="{00000000-1234-1234-1234-123412341234}" type="slidenum">
              <a:rPr lang="en-US" altLang="ja"/>
              <a:t>21</a:t>
            </a:fld>
            <a:endParaRPr lang="ja"/>
          </a:p>
        </p:txBody>
      </p:sp>
      <p:pic>
        <p:nvPicPr>
          <p:cNvPr id="258" name="Shape 258"/>
          <p:cNvPicPr preferRelativeResize="0"/>
          <p:nvPr/>
        </p:nvPicPr>
        <p:blipFill>
          <a:blip r:embed="rId4">
            <a:alphaModFix/>
          </a:blip>
          <a:stretch>
            <a:fillRect/>
          </a:stretch>
        </p:blipFill>
        <p:spPr>
          <a:xfrm>
            <a:off x="432100" y="1460962"/>
            <a:ext cx="3810000" cy="2472599"/>
          </a:xfrm>
          <a:prstGeom prst="rect">
            <a:avLst/>
          </a:prstGeom>
          <a:noFill/>
          <a:ln>
            <a:noFill/>
          </a:ln>
        </p:spPr>
      </p:pic>
      <p:pic>
        <p:nvPicPr>
          <p:cNvPr id="259" name="Shape 259"/>
          <p:cNvPicPr preferRelativeResize="0"/>
          <p:nvPr/>
        </p:nvPicPr>
        <p:blipFill>
          <a:blip r:embed="rId5">
            <a:alphaModFix/>
          </a:blip>
          <a:stretch>
            <a:fillRect/>
          </a:stretch>
        </p:blipFill>
        <p:spPr>
          <a:xfrm>
            <a:off x="4579625" y="1564237"/>
            <a:ext cx="3810000" cy="2369325"/>
          </a:xfrm>
          <a:prstGeom prst="rect">
            <a:avLst/>
          </a:prstGeom>
          <a:noFill/>
          <a:ln>
            <a:noFill/>
          </a:ln>
        </p:spPr>
      </p:pic>
      <p:sp>
        <p:nvSpPr>
          <p:cNvPr id="260" name="Shape 260"/>
          <p:cNvSpPr txBox="1"/>
          <p:nvPr/>
        </p:nvSpPr>
        <p:spPr>
          <a:xfrm>
            <a:off x="545350" y="1017450"/>
            <a:ext cx="2855099" cy="393600"/>
          </a:xfrm>
          <a:prstGeom prst="rect">
            <a:avLst/>
          </a:prstGeom>
          <a:noFill/>
          <a:ln>
            <a:noFill/>
          </a:ln>
        </p:spPr>
        <p:txBody>
          <a:bodyPr lIns="91425" tIns="91425" rIns="91425" bIns="91425" anchor="t" anchorCtr="0">
            <a:noAutofit/>
          </a:bodyPr>
          <a:lstStyle/>
          <a:p>
            <a:pPr lvl="0">
              <a:spcBef>
                <a:spcPts val="0"/>
              </a:spcBef>
              <a:buNone/>
            </a:pPr>
            <a:r>
              <a:rPr lang="ja" sz="1800" b="1"/>
              <a:t>音楽ソフトの金額の推移</a:t>
            </a:r>
          </a:p>
        </p:txBody>
      </p:sp>
      <p:sp>
        <p:nvSpPr>
          <p:cNvPr id="261" name="Shape 261"/>
          <p:cNvSpPr txBox="1"/>
          <p:nvPr/>
        </p:nvSpPr>
        <p:spPr>
          <a:xfrm>
            <a:off x="4579625" y="1017450"/>
            <a:ext cx="3561000" cy="393600"/>
          </a:xfrm>
          <a:prstGeom prst="rect">
            <a:avLst/>
          </a:prstGeom>
          <a:noFill/>
          <a:ln>
            <a:noFill/>
          </a:ln>
        </p:spPr>
        <p:txBody>
          <a:bodyPr lIns="91425" tIns="91425" rIns="91425" bIns="91425" anchor="t" anchorCtr="0">
            <a:noAutofit/>
          </a:bodyPr>
          <a:lstStyle/>
          <a:p>
            <a:pPr lvl="0">
              <a:spcBef>
                <a:spcPts val="0"/>
              </a:spcBef>
              <a:buNone/>
            </a:pPr>
            <a:r>
              <a:rPr lang="ja" sz="1800" b="1"/>
              <a:t>ライブ市場の年間売上額の推移</a:t>
            </a:r>
          </a:p>
        </p:txBody>
      </p:sp>
      <p:sp>
        <p:nvSpPr>
          <p:cNvPr id="262" name="Shape 262"/>
          <p:cNvSpPr/>
          <p:nvPr/>
        </p:nvSpPr>
        <p:spPr>
          <a:xfrm>
            <a:off x="432100" y="4129700"/>
            <a:ext cx="8058150" cy="393600"/>
          </a:xfrm>
          <a:prstGeom prst="rect">
            <a:avLst/>
          </a:prstGeom>
          <a:solidFill>
            <a:srgbClr val="FCE5CD"/>
          </a:solidFill>
          <a:ln w="38100" cap="flat" cmpd="sng">
            <a:solidFill>
              <a:srgbClr val="FF9900"/>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endParaRPr sz="1800" dirty="0"/>
          </a:p>
          <a:p>
            <a:pPr lvl="0" algn="ctr" rtl="0">
              <a:spcBef>
                <a:spcPts val="0"/>
              </a:spcBef>
              <a:buNone/>
            </a:pPr>
            <a:r>
              <a:rPr lang="ja" sz="1800" dirty="0"/>
              <a:t>音楽ソフトの売上は長らく減少している一方でライブ市場は急成長している。</a:t>
            </a:r>
          </a:p>
          <a:p>
            <a:pPr lvl="0">
              <a:spcBef>
                <a:spcPts val="0"/>
              </a:spcBef>
              <a:buNone/>
            </a:pPr>
            <a:endParaRPr dirty="0"/>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62"/>
                                        </p:tgtEl>
                                        <p:attrNameLst>
                                          <p:attrName>style.visibility</p:attrName>
                                        </p:attrNameLst>
                                      </p:cBhvr>
                                      <p:to>
                                        <p:strVal val="visible"/>
                                      </p:to>
                                    </p:set>
                                    <p:animEffect transition="in" filter="wipe(down)">
                                      <p:cBhvr>
                                        <p:cTn id="7" dur="580">
                                          <p:stCondLst>
                                            <p:cond delay="0"/>
                                          </p:stCondLst>
                                        </p:cTn>
                                        <p:tgtEl>
                                          <p:spTgt spid="262"/>
                                        </p:tgtEl>
                                      </p:cBhvr>
                                    </p:animEffect>
                                    <p:anim calcmode="lin" valueType="num">
                                      <p:cBhvr>
                                        <p:cTn id="8" dur="1822" tmFilter="0,0; 0.14,0.36; 0.43,0.73; 0.71,0.91; 1.0,1.0">
                                          <p:stCondLst>
                                            <p:cond delay="0"/>
                                          </p:stCondLst>
                                        </p:cTn>
                                        <p:tgtEl>
                                          <p:spTgt spid="26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6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6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6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62"/>
                                        </p:tgtEl>
                                        <p:attrNameLst>
                                          <p:attrName>ppt_y</p:attrName>
                                        </p:attrNameLst>
                                      </p:cBhvr>
                                      <p:tavLst>
                                        <p:tav tm="0" fmla="#ppt_y-sin(pi*$)/81">
                                          <p:val>
                                            <p:fltVal val="0"/>
                                          </p:val>
                                        </p:tav>
                                        <p:tav tm="100000">
                                          <p:val>
                                            <p:fltVal val="1"/>
                                          </p:val>
                                        </p:tav>
                                      </p:tavLst>
                                    </p:anim>
                                    <p:animScale>
                                      <p:cBhvr>
                                        <p:cTn id="13" dur="26">
                                          <p:stCondLst>
                                            <p:cond delay="650"/>
                                          </p:stCondLst>
                                        </p:cTn>
                                        <p:tgtEl>
                                          <p:spTgt spid="262"/>
                                        </p:tgtEl>
                                      </p:cBhvr>
                                      <p:to x="100000" y="60000"/>
                                    </p:animScale>
                                    <p:animScale>
                                      <p:cBhvr>
                                        <p:cTn id="14" dur="166" decel="50000">
                                          <p:stCondLst>
                                            <p:cond delay="676"/>
                                          </p:stCondLst>
                                        </p:cTn>
                                        <p:tgtEl>
                                          <p:spTgt spid="262"/>
                                        </p:tgtEl>
                                      </p:cBhvr>
                                      <p:to x="100000" y="100000"/>
                                    </p:animScale>
                                    <p:animScale>
                                      <p:cBhvr>
                                        <p:cTn id="15" dur="26">
                                          <p:stCondLst>
                                            <p:cond delay="1312"/>
                                          </p:stCondLst>
                                        </p:cTn>
                                        <p:tgtEl>
                                          <p:spTgt spid="262"/>
                                        </p:tgtEl>
                                      </p:cBhvr>
                                      <p:to x="100000" y="80000"/>
                                    </p:animScale>
                                    <p:animScale>
                                      <p:cBhvr>
                                        <p:cTn id="16" dur="166" decel="50000">
                                          <p:stCondLst>
                                            <p:cond delay="1338"/>
                                          </p:stCondLst>
                                        </p:cTn>
                                        <p:tgtEl>
                                          <p:spTgt spid="262"/>
                                        </p:tgtEl>
                                      </p:cBhvr>
                                      <p:to x="100000" y="100000"/>
                                    </p:animScale>
                                    <p:animScale>
                                      <p:cBhvr>
                                        <p:cTn id="17" dur="26">
                                          <p:stCondLst>
                                            <p:cond delay="1642"/>
                                          </p:stCondLst>
                                        </p:cTn>
                                        <p:tgtEl>
                                          <p:spTgt spid="262"/>
                                        </p:tgtEl>
                                      </p:cBhvr>
                                      <p:to x="100000" y="90000"/>
                                    </p:animScale>
                                    <p:animScale>
                                      <p:cBhvr>
                                        <p:cTn id="18" dur="166" decel="50000">
                                          <p:stCondLst>
                                            <p:cond delay="1668"/>
                                          </p:stCondLst>
                                        </p:cTn>
                                        <p:tgtEl>
                                          <p:spTgt spid="262"/>
                                        </p:tgtEl>
                                      </p:cBhvr>
                                      <p:to x="100000" y="100000"/>
                                    </p:animScale>
                                    <p:animScale>
                                      <p:cBhvr>
                                        <p:cTn id="19" dur="26">
                                          <p:stCondLst>
                                            <p:cond delay="1808"/>
                                          </p:stCondLst>
                                        </p:cTn>
                                        <p:tgtEl>
                                          <p:spTgt spid="262"/>
                                        </p:tgtEl>
                                      </p:cBhvr>
                                      <p:to x="100000" y="95000"/>
                                    </p:animScale>
                                    <p:animScale>
                                      <p:cBhvr>
                                        <p:cTn id="20" dur="166" decel="50000">
                                          <p:stCondLst>
                                            <p:cond delay="1834"/>
                                          </p:stCondLst>
                                        </p:cTn>
                                        <p:tgtEl>
                                          <p:spTgt spid="26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Shape 267"/>
          <p:cNvSpPr txBox="1">
            <a:spLocks noGrp="1"/>
          </p:cNvSpPr>
          <p:nvPr>
            <p:ph type="title"/>
          </p:nvPr>
        </p:nvSpPr>
        <p:spPr>
          <a:xfrm>
            <a:off x="311700" y="391350"/>
            <a:ext cx="8520599" cy="626100"/>
          </a:xfrm>
          <a:prstGeom prst="rect">
            <a:avLst/>
          </a:prstGeom>
        </p:spPr>
        <p:txBody>
          <a:bodyPr lIns="91425" tIns="91425" rIns="91425" bIns="91425" anchor="t" anchorCtr="0">
            <a:noAutofit/>
          </a:bodyPr>
          <a:lstStyle/>
          <a:p>
            <a:pPr lvl="0">
              <a:spcBef>
                <a:spcPts val="0"/>
              </a:spcBef>
              <a:buNone/>
            </a:pPr>
            <a:r>
              <a:rPr lang="ja"/>
              <a:t>音楽業界からの視点</a:t>
            </a:r>
          </a:p>
        </p:txBody>
      </p:sp>
      <p:sp>
        <p:nvSpPr>
          <p:cNvPr id="268" name="Shape 268"/>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a:spcBef>
                <a:spcPts val="0"/>
              </a:spcBef>
              <a:buNone/>
            </a:pPr>
            <a:r>
              <a:rPr lang="ja"/>
              <a:t>　</a:t>
            </a:r>
          </a:p>
        </p:txBody>
      </p:sp>
      <p:sp>
        <p:nvSpPr>
          <p:cNvPr id="269" name="Shape 269"/>
          <p:cNvSpPr txBox="1">
            <a:spLocks noGrp="1"/>
          </p:cNvSpPr>
          <p:nvPr>
            <p:ph type="sldNum" idx="12"/>
          </p:nvPr>
        </p:nvSpPr>
        <p:spPr>
          <a:xfrm>
            <a:off x="8490250" y="4681008"/>
            <a:ext cx="548699" cy="393600"/>
          </a:xfrm>
          <a:prstGeom prst="rect">
            <a:avLst/>
          </a:prstGeom>
        </p:spPr>
        <p:txBody>
          <a:bodyPr lIns="91425" tIns="91425" rIns="91425" bIns="91425" anchor="ctr" anchorCtr="0">
            <a:noAutofit/>
          </a:bodyPr>
          <a:lstStyle/>
          <a:p>
            <a:pPr lvl="0">
              <a:spcBef>
                <a:spcPts val="0"/>
              </a:spcBef>
              <a:buClr>
                <a:srgbClr val="000000"/>
              </a:buClr>
              <a:buSzPct val="25000"/>
              <a:buFont typeface="Arial"/>
              <a:buNone/>
            </a:pPr>
            <a:fld id="{00000000-1234-1234-1234-123412341234}" type="slidenum">
              <a:rPr lang="en-US" altLang="ja"/>
              <a:t>22</a:t>
            </a:fld>
            <a:endParaRPr lang="ja"/>
          </a:p>
        </p:txBody>
      </p:sp>
      <p:sp>
        <p:nvSpPr>
          <p:cNvPr id="270" name="Shape 270"/>
          <p:cNvSpPr/>
          <p:nvPr/>
        </p:nvSpPr>
        <p:spPr>
          <a:xfrm>
            <a:off x="881925" y="1152475"/>
            <a:ext cx="6740700" cy="1788599"/>
          </a:xfrm>
          <a:prstGeom prst="rect">
            <a:avLst/>
          </a:prstGeom>
          <a:solidFill>
            <a:srgbClr val="A4C2F4"/>
          </a:solidFill>
          <a:ln w="9525" cap="flat" cmpd="sng">
            <a:solidFill>
              <a:schemeClr val="dk2"/>
            </a:solidFill>
            <a:prstDash val="solid"/>
            <a:round/>
            <a:headEnd type="none" w="med" len="med"/>
            <a:tailEnd type="none" w="med" len="med"/>
          </a:ln>
        </p:spPr>
        <p:txBody>
          <a:bodyPr lIns="91425" tIns="91425" rIns="91425" bIns="91425" anchor="t" anchorCtr="0">
            <a:noAutofit/>
          </a:bodyPr>
          <a:lstStyle/>
          <a:p>
            <a:pPr lvl="0">
              <a:spcBef>
                <a:spcPts val="0"/>
              </a:spcBef>
              <a:buNone/>
            </a:pPr>
            <a:r>
              <a:rPr lang="ja" sz="1800" b="1"/>
              <a:t>ラジオ・テレビ</a:t>
            </a:r>
          </a:p>
        </p:txBody>
      </p:sp>
      <p:sp>
        <p:nvSpPr>
          <p:cNvPr id="271" name="Shape 271"/>
          <p:cNvSpPr txBox="1"/>
          <p:nvPr/>
        </p:nvSpPr>
        <p:spPr>
          <a:xfrm>
            <a:off x="3835925" y="1473375"/>
            <a:ext cx="3546300" cy="981900"/>
          </a:xfrm>
          <a:prstGeom prst="rect">
            <a:avLst/>
          </a:prstGeom>
          <a:noFill/>
          <a:ln>
            <a:noFill/>
          </a:ln>
        </p:spPr>
        <p:txBody>
          <a:bodyPr lIns="91425" tIns="91425" rIns="91425" bIns="91425" anchor="t" anchorCtr="0">
            <a:noAutofit/>
          </a:bodyPr>
          <a:lstStyle/>
          <a:p>
            <a:pPr lvl="0" rtl="0">
              <a:spcBef>
                <a:spcPts val="0"/>
              </a:spcBef>
              <a:buNone/>
            </a:pPr>
            <a:r>
              <a:rPr lang="ja" sz="3000"/>
              <a:t>楽曲を広く顧客層に</a:t>
            </a:r>
          </a:p>
          <a:p>
            <a:pPr lvl="0" rtl="0">
              <a:spcBef>
                <a:spcPts val="0"/>
              </a:spcBef>
              <a:buNone/>
            </a:pPr>
            <a:r>
              <a:rPr lang="ja" sz="3000"/>
              <a:t>知らしめる役割</a:t>
            </a:r>
          </a:p>
        </p:txBody>
      </p:sp>
      <p:pic>
        <p:nvPicPr>
          <p:cNvPr id="272" name="Shape 272"/>
          <p:cNvPicPr preferRelativeResize="0"/>
          <p:nvPr/>
        </p:nvPicPr>
        <p:blipFill rotWithShape="1">
          <a:blip r:embed="rId3">
            <a:alphaModFix/>
          </a:blip>
          <a:srcRect t="15025" b="16705"/>
          <a:stretch/>
        </p:blipFill>
        <p:spPr>
          <a:xfrm>
            <a:off x="1028150" y="1647979"/>
            <a:ext cx="1332574" cy="909757"/>
          </a:xfrm>
          <a:prstGeom prst="rect">
            <a:avLst/>
          </a:prstGeom>
          <a:noFill/>
          <a:ln>
            <a:noFill/>
          </a:ln>
        </p:spPr>
      </p:pic>
      <p:pic>
        <p:nvPicPr>
          <p:cNvPr id="273" name="Shape 273"/>
          <p:cNvPicPr preferRelativeResize="0"/>
          <p:nvPr/>
        </p:nvPicPr>
        <p:blipFill>
          <a:blip r:embed="rId4">
            <a:alphaModFix/>
          </a:blip>
          <a:stretch>
            <a:fillRect/>
          </a:stretch>
        </p:blipFill>
        <p:spPr>
          <a:xfrm>
            <a:off x="2465575" y="1959161"/>
            <a:ext cx="981924" cy="981924"/>
          </a:xfrm>
          <a:prstGeom prst="rect">
            <a:avLst/>
          </a:prstGeom>
          <a:noFill/>
          <a:ln>
            <a:noFill/>
          </a:ln>
        </p:spPr>
      </p:pic>
      <p:sp>
        <p:nvSpPr>
          <p:cNvPr id="274" name="Shape 274"/>
          <p:cNvSpPr/>
          <p:nvPr/>
        </p:nvSpPr>
        <p:spPr>
          <a:xfrm>
            <a:off x="881925" y="2941075"/>
            <a:ext cx="6740700" cy="1788599"/>
          </a:xfrm>
          <a:prstGeom prst="rect">
            <a:avLst/>
          </a:prstGeom>
          <a:solidFill>
            <a:srgbClr val="EA9999"/>
          </a:solidFill>
          <a:ln w="9525" cap="flat" cmpd="sng">
            <a:solidFill>
              <a:schemeClr val="dk2"/>
            </a:solidFill>
            <a:prstDash val="solid"/>
            <a:round/>
            <a:headEnd type="none" w="med" len="med"/>
            <a:tailEnd type="none" w="med" len="med"/>
          </a:ln>
        </p:spPr>
        <p:txBody>
          <a:bodyPr lIns="91425" tIns="91425" rIns="91425" bIns="91425" anchor="t" anchorCtr="0">
            <a:noAutofit/>
          </a:bodyPr>
          <a:lstStyle/>
          <a:p>
            <a:pPr lvl="0" algn="r">
              <a:spcBef>
                <a:spcPts val="0"/>
              </a:spcBef>
              <a:buNone/>
            </a:pPr>
            <a:r>
              <a:rPr lang="ja" sz="1600"/>
              <a:t>ライブ・コンサート</a:t>
            </a:r>
          </a:p>
        </p:txBody>
      </p:sp>
      <p:pic>
        <p:nvPicPr>
          <p:cNvPr id="275" name="Shape 275"/>
          <p:cNvPicPr preferRelativeResize="0"/>
          <p:nvPr/>
        </p:nvPicPr>
        <p:blipFill>
          <a:blip r:embed="rId5">
            <a:alphaModFix/>
          </a:blip>
          <a:stretch>
            <a:fillRect/>
          </a:stretch>
        </p:blipFill>
        <p:spPr>
          <a:xfrm>
            <a:off x="5353400" y="3337975"/>
            <a:ext cx="2028825" cy="1343025"/>
          </a:xfrm>
          <a:prstGeom prst="rect">
            <a:avLst/>
          </a:prstGeom>
          <a:noFill/>
          <a:ln>
            <a:noFill/>
          </a:ln>
        </p:spPr>
      </p:pic>
      <p:sp>
        <p:nvSpPr>
          <p:cNvPr id="276" name="Shape 276"/>
          <p:cNvSpPr txBox="1"/>
          <p:nvPr/>
        </p:nvSpPr>
        <p:spPr>
          <a:xfrm>
            <a:off x="1850175" y="3509175"/>
            <a:ext cx="7104600" cy="828900"/>
          </a:xfrm>
          <a:prstGeom prst="rect">
            <a:avLst/>
          </a:prstGeom>
          <a:noFill/>
          <a:ln>
            <a:noFill/>
          </a:ln>
        </p:spPr>
        <p:txBody>
          <a:bodyPr lIns="91425" tIns="91425" rIns="91425" bIns="91425" anchor="t" anchorCtr="0">
            <a:noAutofit/>
          </a:bodyPr>
          <a:lstStyle/>
          <a:p>
            <a:pPr lvl="0">
              <a:spcBef>
                <a:spcPts val="0"/>
              </a:spcBef>
              <a:buNone/>
            </a:pPr>
            <a:endParaRPr/>
          </a:p>
        </p:txBody>
      </p:sp>
      <p:sp>
        <p:nvSpPr>
          <p:cNvPr id="277" name="Shape 277"/>
          <p:cNvSpPr txBox="1"/>
          <p:nvPr/>
        </p:nvSpPr>
        <p:spPr>
          <a:xfrm>
            <a:off x="1331437" y="3299275"/>
            <a:ext cx="3250200" cy="1072200"/>
          </a:xfrm>
          <a:prstGeom prst="rect">
            <a:avLst/>
          </a:prstGeom>
          <a:noFill/>
          <a:ln>
            <a:noFill/>
          </a:ln>
        </p:spPr>
        <p:txBody>
          <a:bodyPr lIns="91425" tIns="91425" rIns="91425" bIns="91425" anchor="t" anchorCtr="0">
            <a:noAutofit/>
          </a:bodyPr>
          <a:lstStyle/>
          <a:p>
            <a:pPr lvl="0" rtl="0">
              <a:spcBef>
                <a:spcPts val="0"/>
              </a:spcBef>
              <a:buNone/>
            </a:pPr>
            <a:r>
              <a:rPr lang="ja" sz="3000"/>
              <a:t>コアなファン層を</a:t>
            </a:r>
          </a:p>
          <a:p>
            <a:pPr lvl="0">
              <a:spcBef>
                <a:spcPts val="0"/>
              </a:spcBef>
              <a:buNone/>
            </a:pPr>
            <a:r>
              <a:rPr lang="ja" sz="3000"/>
              <a:t>次につなげる役割</a:t>
            </a:r>
          </a:p>
        </p:txBody>
      </p:sp>
      <p:sp>
        <p:nvSpPr>
          <p:cNvPr id="278" name="Shape 278"/>
          <p:cNvSpPr txBox="1"/>
          <p:nvPr/>
        </p:nvSpPr>
        <p:spPr>
          <a:xfrm>
            <a:off x="6056250" y="4703900"/>
            <a:ext cx="1911900" cy="274800"/>
          </a:xfrm>
          <a:prstGeom prst="rect">
            <a:avLst/>
          </a:prstGeom>
          <a:noFill/>
          <a:ln>
            <a:noFill/>
          </a:ln>
        </p:spPr>
        <p:txBody>
          <a:bodyPr lIns="91425" tIns="91425" rIns="91425" bIns="91425" anchor="t" anchorCtr="0">
            <a:noAutofit/>
          </a:bodyPr>
          <a:lstStyle/>
          <a:p>
            <a:pPr lvl="0" rtl="0">
              <a:spcBef>
                <a:spcPts val="0"/>
              </a:spcBef>
              <a:buNone/>
            </a:pPr>
            <a:r>
              <a:rPr lang="ja" sz="900"/>
              <a:t>音楽産業のビジネスモデル研究会</a:t>
            </a:r>
          </a:p>
          <a:p>
            <a:pPr lvl="0" rtl="0">
              <a:spcBef>
                <a:spcPts val="0"/>
              </a:spcBef>
              <a:buNone/>
            </a:pPr>
            <a:r>
              <a:rPr lang="ja" sz="900"/>
              <a:t>経済産業省</a:t>
            </a:r>
          </a:p>
          <a:p>
            <a:pPr lvl="0">
              <a:spcBef>
                <a:spcPts val="0"/>
              </a:spcBef>
              <a:buNone/>
            </a:pPr>
            <a:endParaRPr/>
          </a:p>
        </p:txBody>
      </p:sp>
    </p:spTree>
  </p:cSld>
  <p:clrMapOvr>
    <a:masterClrMapping/>
  </p:clrMapOvr>
  <p:transition spd="slow">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pic>
        <p:nvPicPr>
          <p:cNvPr id="283" name="Shape 283"/>
          <p:cNvPicPr preferRelativeResize="0"/>
          <p:nvPr/>
        </p:nvPicPr>
        <p:blipFill rotWithShape="1">
          <a:blip r:embed="rId3">
            <a:alphaModFix/>
          </a:blip>
          <a:srcRect t="-7430" b="7430"/>
          <a:stretch/>
        </p:blipFill>
        <p:spPr>
          <a:xfrm>
            <a:off x="5342000" y="0"/>
            <a:ext cx="1143000" cy="1143000"/>
          </a:xfrm>
          <a:prstGeom prst="rect">
            <a:avLst/>
          </a:prstGeom>
          <a:noFill/>
          <a:ln>
            <a:noFill/>
          </a:ln>
        </p:spPr>
      </p:pic>
      <p:sp>
        <p:nvSpPr>
          <p:cNvPr id="284" name="Shape 284"/>
          <p:cNvSpPr/>
          <p:nvPr/>
        </p:nvSpPr>
        <p:spPr>
          <a:xfrm>
            <a:off x="1871325" y="1764400"/>
            <a:ext cx="5464499" cy="887400"/>
          </a:xfrm>
          <a:prstGeom prst="snip2DiagRect">
            <a:avLst>
              <a:gd name="adj1" fmla="val 0"/>
              <a:gd name="adj2" fmla="val 16667"/>
            </a:avLst>
          </a:prstGeom>
          <a:solidFill>
            <a:schemeClr val="lt2"/>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285" name="Shape 285"/>
          <p:cNvSpPr txBox="1">
            <a:spLocks noGrp="1"/>
          </p:cNvSpPr>
          <p:nvPr>
            <p:ph type="title"/>
          </p:nvPr>
        </p:nvSpPr>
        <p:spPr>
          <a:xfrm>
            <a:off x="311700" y="391350"/>
            <a:ext cx="4647000"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事前調査</a:t>
            </a:r>
          </a:p>
        </p:txBody>
      </p:sp>
      <p:sp>
        <p:nvSpPr>
          <p:cNvPr id="286" name="Shape 286"/>
          <p:cNvSpPr txBox="1">
            <a:spLocks noGrp="1"/>
          </p:cNvSpPr>
          <p:nvPr>
            <p:ph type="body" idx="1"/>
          </p:nvPr>
        </p:nvSpPr>
        <p:spPr>
          <a:xfrm>
            <a:off x="266175" y="1141025"/>
            <a:ext cx="8520599" cy="3416400"/>
          </a:xfrm>
          <a:prstGeom prst="rect">
            <a:avLst/>
          </a:prstGeom>
          <a:solidFill>
            <a:srgbClr val="FFFFFF"/>
          </a:solid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endParaRPr sz="1400" b="0" i="0" u="none" strike="noStrike" cap="none">
              <a:solidFill>
                <a:srgbClr val="000000"/>
              </a:solidFill>
              <a:latin typeface="Arial"/>
              <a:ea typeface="Arial"/>
              <a:cs typeface="Arial"/>
              <a:sym typeface="Arial"/>
            </a:endParaRPr>
          </a:p>
        </p:txBody>
      </p:sp>
      <p:sp>
        <p:nvSpPr>
          <p:cNvPr id="287" name="Shape 287"/>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23</a:t>
            </a:fld>
            <a:endParaRPr lang="ja" sz="1400" b="0" i="0" u="none" strike="noStrike" cap="none">
              <a:solidFill>
                <a:schemeClr val="dk2"/>
              </a:solidFill>
              <a:latin typeface="Lato"/>
              <a:ea typeface="Lato"/>
              <a:cs typeface="Lato"/>
              <a:sym typeface="Lato"/>
            </a:endParaRPr>
          </a:p>
        </p:txBody>
      </p:sp>
      <p:sp>
        <p:nvSpPr>
          <p:cNvPr id="288" name="Shape 288"/>
          <p:cNvSpPr/>
          <p:nvPr/>
        </p:nvSpPr>
        <p:spPr>
          <a:xfrm>
            <a:off x="1194825" y="1244725"/>
            <a:ext cx="6452125" cy="3209000"/>
          </a:xfrm>
          <a:prstGeom prst="flowChartPredefinedProcess">
            <a:avLst/>
          </a:prstGeom>
          <a:solidFill>
            <a:schemeClr val="lt1"/>
          </a:solidFill>
          <a:ln w="9525" cap="flat" cmpd="sng">
            <a:solidFill>
              <a:srgbClr val="FF0000"/>
            </a:solidFill>
            <a:prstDash val="solid"/>
            <a:round/>
            <a:headEnd type="none" w="med" len="med"/>
            <a:tailEnd type="none" w="med" len="med"/>
          </a:ln>
        </p:spPr>
        <p:txBody>
          <a:bodyPr lIns="91425" tIns="91425" rIns="91425" bIns="91425" anchor="ctr" anchorCtr="0">
            <a:noAutofit/>
          </a:bodyPr>
          <a:lstStyle/>
          <a:p>
            <a:pPr marL="0" marR="0" lvl="0" indent="0" algn="ctr" rtl="0">
              <a:lnSpc>
                <a:spcPct val="115000"/>
              </a:lnSpc>
              <a:spcBef>
                <a:spcPts val="0"/>
              </a:spcBef>
              <a:spcAft>
                <a:spcPts val="0"/>
              </a:spcAft>
              <a:buClr>
                <a:srgbClr val="000000"/>
              </a:buClr>
              <a:buSzPct val="25000"/>
              <a:buFont typeface="Lato"/>
              <a:buNone/>
            </a:pPr>
            <a:r>
              <a:rPr lang="ja" sz="1800" i="0" u="none" strike="noStrike" cap="none">
                <a:solidFill>
                  <a:srgbClr val="000000"/>
                </a:solidFill>
                <a:latin typeface="Lato"/>
                <a:ea typeface="Lato"/>
                <a:cs typeface="Lato"/>
                <a:sym typeface="Lato"/>
              </a:rPr>
              <a:t>問：ファンにとって重要なものは何ですか？</a:t>
            </a:r>
          </a:p>
          <a:p>
            <a:pPr marL="0" marR="0" lvl="0" indent="0" algn="ctr" rtl="0">
              <a:lnSpc>
                <a:spcPct val="115000"/>
              </a:lnSpc>
              <a:spcBef>
                <a:spcPts val="1600"/>
              </a:spcBef>
              <a:spcAft>
                <a:spcPts val="0"/>
              </a:spcAft>
              <a:buClr>
                <a:srgbClr val="000000"/>
              </a:buClr>
              <a:buSzPct val="25000"/>
              <a:buFont typeface="Lato"/>
              <a:buNone/>
            </a:pPr>
            <a:r>
              <a:rPr lang="ja" sz="1800" i="0" u="none" strike="noStrike" cap="none">
                <a:solidFill>
                  <a:srgbClr val="000000"/>
                </a:solidFill>
                <a:latin typeface="Lato"/>
                <a:ea typeface="Lato"/>
                <a:cs typeface="Lato"/>
                <a:sym typeface="Lato"/>
              </a:rPr>
              <a:t>１つ選んでください。</a:t>
            </a:r>
          </a:p>
          <a:p>
            <a:pPr marL="0" marR="0" lvl="0" indent="0" algn="ctr" rtl="0">
              <a:lnSpc>
                <a:spcPct val="115000"/>
              </a:lnSpc>
              <a:spcBef>
                <a:spcPts val="1600"/>
              </a:spcBef>
              <a:spcAft>
                <a:spcPts val="0"/>
              </a:spcAft>
              <a:buClr>
                <a:srgbClr val="000000"/>
              </a:buClr>
              <a:buSzPct val="25000"/>
              <a:buFont typeface="Lato"/>
              <a:buNone/>
            </a:pPr>
            <a:r>
              <a:rPr lang="ja" sz="1800" i="0" u="sng" strike="noStrike" cap="none">
                <a:solidFill>
                  <a:srgbClr val="000000"/>
                </a:solidFill>
                <a:latin typeface="Lato"/>
                <a:ea typeface="Lato"/>
                <a:cs typeface="Lato"/>
                <a:sym typeface="Lato"/>
              </a:rPr>
              <a:t>ドラマ・映画・ＣＤ・ＤＶＤ・コンサート・グッズ・雑誌</a:t>
            </a:r>
          </a:p>
          <a:p>
            <a:pPr marL="0" marR="0" lvl="0" indent="0" algn="ctr" rtl="0">
              <a:lnSpc>
                <a:spcPct val="115000"/>
              </a:lnSpc>
              <a:spcBef>
                <a:spcPts val="1600"/>
              </a:spcBef>
              <a:spcAft>
                <a:spcPts val="0"/>
              </a:spcAft>
              <a:buClr>
                <a:srgbClr val="000000"/>
              </a:buClr>
              <a:buSzPct val="25000"/>
              <a:buFont typeface="Lato"/>
              <a:buNone/>
            </a:pPr>
            <a:r>
              <a:rPr lang="ja" sz="1800" i="0" u="none" strike="noStrike" cap="none">
                <a:solidFill>
                  <a:srgbClr val="000000"/>
                </a:solidFill>
                <a:latin typeface="Lato"/>
                <a:ea typeface="Lato"/>
                <a:cs typeface="Lato"/>
                <a:sym typeface="Lato"/>
              </a:rPr>
              <a:t>調査対象</a:t>
            </a:r>
          </a:p>
          <a:p>
            <a:pPr marL="0" marR="0" lvl="0" indent="0" algn="ctr" rtl="0">
              <a:lnSpc>
                <a:spcPct val="115000"/>
              </a:lnSpc>
              <a:spcBef>
                <a:spcPts val="1600"/>
              </a:spcBef>
              <a:spcAft>
                <a:spcPts val="0"/>
              </a:spcAft>
              <a:buClr>
                <a:srgbClr val="000000"/>
              </a:buClr>
              <a:buSzPct val="25000"/>
              <a:buFont typeface="Lato"/>
              <a:buNone/>
            </a:pPr>
            <a:r>
              <a:rPr lang="ja" sz="1800" i="0" u="none" strike="noStrike" cap="none">
                <a:solidFill>
                  <a:srgbClr val="000000"/>
                </a:solidFill>
                <a:latin typeface="Lato"/>
                <a:ea typeface="Lato"/>
                <a:cs typeface="Lato"/>
                <a:sym typeface="Lato"/>
              </a:rPr>
              <a:t>（アイドルグループファン　166名）</a:t>
            </a:r>
          </a:p>
        </p:txBody>
      </p:sp>
    </p:spTree>
  </p:cSld>
  <p:clrMapOvr>
    <a:masterClrMapping/>
  </p:clrMapOvr>
  <p:transition spd="slow">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Shape 293"/>
          <p:cNvSpPr txBox="1">
            <a:spLocks noGrp="1"/>
          </p:cNvSpPr>
          <p:nvPr>
            <p:ph type="title"/>
          </p:nvPr>
        </p:nvSpPr>
        <p:spPr>
          <a:xfrm>
            <a:off x="311700" y="391350"/>
            <a:ext cx="8520599" cy="626100"/>
          </a:xfrm>
          <a:prstGeom prst="rect">
            <a:avLst/>
          </a:prstGeom>
        </p:spPr>
        <p:txBody>
          <a:bodyPr lIns="91425" tIns="91425" rIns="91425" bIns="91425" anchor="t" anchorCtr="0">
            <a:noAutofit/>
          </a:bodyPr>
          <a:lstStyle/>
          <a:p>
            <a:pPr lvl="0">
              <a:spcBef>
                <a:spcPts val="0"/>
              </a:spcBef>
              <a:buNone/>
            </a:pPr>
            <a:r>
              <a:rPr lang="ja"/>
              <a:t>ファンからの視点</a:t>
            </a:r>
          </a:p>
        </p:txBody>
      </p:sp>
      <p:sp>
        <p:nvSpPr>
          <p:cNvPr id="294" name="Shape 294"/>
          <p:cNvSpPr txBox="1">
            <a:spLocks noGrp="1"/>
          </p:cNvSpPr>
          <p:nvPr>
            <p:ph type="sldNum" idx="12"/>
          </p:nvPr>
        </p:nvSpPr>
        <p:spPr>
          <a:xfrm>
            <a:off x="8490250" y="4681008"/>
            <a:ext cx="548699" cy="393600"/>
          </a:xfrm>
          <a:prstGeom prst="rect">
            <a:avLst/>
          </a:prstGeom>
        </p:spPr>
        <p:txBody>
          <a:bodyPr lIns="91425" tIns="91425" rIns="91425" bIns="91425" anchor="ctr" anchorCtr="0">
            <a:noAutofit/>
          </a:bodyPr>
          <a:lstStyle/>
          <a:p>
            <a:pPr lvl="0">
              <a:spcBef>
                <a:spcPts val="0"/>
              </a:spcBef>
              <a:buClr>
                <a:srgbClr val="000000"/>
              </a:buClr>
              <a:buSzPct val="25000"/>
              <a:buFont typeface="Arial"/>
              <a:buNone/>
            </a:pPr>
            <a:fld id="{00000000-1234-1234-1234-123412341234}" type="slidenum">
              <a:rPr lang="en-US" altLang="ja"/>
              <a:t>24</a:t>
            </a:fld>
            <a:endParaRPr lang="ja"/>
          </a:p>
        </p:txBody>
      </p:sp>
      <p:pic>
        <p:nvPicPr>
          <p:cNvPr id="295" name="Shape 295"/>
          <p:cNvPicPr preferRelativeResize="0"/>
          <p:nvPr/>
        </p:nvPicPr>
        <p:blipFill rotWithShape="1">
          <a:blip r:embed="rId3">
            <a:alphaModFix/>
          </a:blip>
          <a:srcRect l="5752" t="1412" r="1319" b="1828"/>
          <a:stretch/>
        </p:blipFill>
        <p:spPr>
          <a:xfrm>
            <a:off x="57725" y="964400"/>
            <a:ext cx="5835000" cy="4055449"/>
          </a:xfrm>
          <a:prstGeom prst="rect">
            <a:avLst/>
          </a:prstGeom>
          <a:noFill/>
          <a:ln>
            <a:noFill/>
          </a:ln>
        </p:spPr>
      </p:pic>
      <p:sp>
        <p:nvSpPr>
          <p:cNvPr id="296" name="Shape 296"/>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a:spcBef>
                <a:spcPts val="0"/>
              </a:spcBef>
              <a:buNone/>
            </a:pPr>
            <a:r>
              <a:rPr lang="ja"/>
              <a:t>　</a:t>
            </a:r>
          </a:p>
        </p:txBody>
      </p:sp>
      <p:sp>
        <p:nvSpPr>
          <p:cNvPr id="297" name="Shape 297"/>
          <p:cNvSpPr txBox="1"/>
          <p:nvPr/>
        </p:nvSpPr>
        <p:spPr>
          <a:xfrm>
            <a:off x="4396200" y="3915975"/>
            <a:ext cx="4747799" cy="553799"/>
          </a:xfrm>
          <a:prstGeom prst="rect">
            <a:avLst/>
          </a:prstGeom>
          <a:noFill/>
          <a:ln>
            <a:noFill/>
          </a:ln>
        </p:spPr>
        <p:txBody>
          <a:bodyPr lIns="91425" tIns="91425" rIns="91425" bIns="91425" anchor="t" anchorCtr="0">
            <a:noAutofit/>
          </a:bodyPr>
          <a:lstStyle/>
          <a:p>
            <a:pPr lvl="0">
              <a:spcBef>
                <a:spcPts val="0"/>
              </a:spcBef>
              <a:buNone/>
            </a:pPr>
            <a:r>
              <a:rPr lang="ja" sz="3000" dirty="0">
                <a:solidFill>
                  <a:srgbClr val="FF0000"/>
                </a:solidFill>
              </a:rPr>
              <a:t>コンサートが1番重要！！</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97">
                                            <p:txEl>
                                              <p:pRg st="0" end="0"/>
                                            </p:txEl>
                                          </p:spTgt>
                                        </p:tgtEl>
                                        <p:attrNameLst>
                                          <p:attrName>style.visibility</p:attrName>
                                        </p:attrNameLst>
                                      </p:cBhvr>
                                      <p:to>
                                        <p:strVal val="visible"/>
                                      </p:to>
                                    </p:set>
                                    <p:anim calcmode="lin" valueType="num">
                                      <p:cBhvr>
                                        <p:cTn id="7" dur="1000" fill="hold"/>
                                        <p:tgtEl>
                                          <p:spTgt spid="297">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97">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97">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29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Shape 302"/>
          <p:cNvSpPr txBox="1">
            <a:spLocks noGrp="1"/>
          </p:cNvSpPr>
          <p:nvPr>
            <p:ph type="title"/>
          </p:nvPr>
        </p:nvSpPr>
        <p:spPr>
          <a:xfrm>
            <a:off x="311700" y="369975"/>
            <a:ext cx="8520599" cy="626100"/>
          </a:xfrm>
          <a:prstGeom prst="rect">
            <a:avLst/>
          </a:prstGeom>
        </p:spPr>
        <p:txBody>
          <a:bodyPr lIns="91425" tIns="91425" rIns="91425" bIns="91425" anchor="t" anchorCtr="0">
            <a:noAutofit/>
          </a:bodyPr>
          <a:lstStyle/>
          <a:p>
            <a:pPr lvl="0">
              <a:spcBef>
                <a:spcPts val="0"/>
              </a:spcBef>
              <a:buNone/>
            </a:pPr>
            <a:r>
              <a:rPr lang="ja"/>
              <a:t>コンサートの重要性</a:t>
            </a:r>
          </a:p>
        </p:txBody>
      </p:sp>
      <p:sp>
        <p:nvSpPr>
          <p:cNvPr id="303" name="Shape 303"/>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a:spcBef>
                <a:spcPts val="0"/>
              </a:spcBef>
              <a:buNone/>
            </a:pPr>
            <a:endParaRPr sz="1800" dirty="0"/>
          </a:p>
        </p:txBody>
      </p:sp>
      <p:sp>
        <p:nvSpPr>
          <p:cNvPr id="304" name="Shape 304"/>
          <p:cNvSpPr txBox="1">
            <a:spLocks noGrp="1"/>
          </p:cNvSpPr>
          <p:nvPr>
            <p:ph type="sldNum" idx="12"/>
          </p:nvPr>
        </p:nvSpPr>
        <p:spPr>
          <a:xfrm>
            <a:off x="8490250" y="4681008"/>
            <a:ext cx="548699" cy="393600"/>
          </a:xfrm>
          <a:prstGeom prst="rect">
            <a:avLst/>
          </a:prstGeom>
        </p:spPr>
        <p:txBody>
          <a:bodyPr lIns="91425" tIns="91425" rIns="91425" bIns="91425" anchor="ctr" anchorCtr="0">
            <a:noAutofit/>
          </a:bodyPr>
          <a:lstStyle/>
          <a:p>
            <a:pPr lvl="0">
              <a:spcBef>
                <a:spcPts val="0"/>
              </a:spcBef>
              <a:buClr>
                <a:srgbClr val="000000"/>
              </a:buClr>
              <a:buSzPct val="25000"/>
              <a:buFont typeface="Arial"/>
              <a:buNone/>
            </a:pPr>
            <a:fld id="{00000000-1234-1234-1234-123412341234}" type="slidenum">
              <a:rPr lang="en-US" altLang="ja"/>
              <a:t>25</a:t>
            </a:fld>
            <a:endParaRPr lang="ja"/>
          </a:p>
        </p:txBody>
      </p:sp>
      <p:sp>
        <p:nvSpPr>
          <p:cNvPr id="305" name="Shape 305"/>
          <p:cNvSpPr txBox="1"/>
          <p:nvPr/>
        </p:nvSpPr>
        <p:spPr>
          <a:xfrm>
            <a:off x="4640900" y="1425450"/>
            <a:ext cx="6159300" cy="718500"/>
          </a:xfrm>
          <a:prstGeom prst="rect">
            <a:avLst/>
          </a:prstGeom>
          <a:noFill/>
          <a:ln>
            <a:noFill/>
          </a:ln>
        </p:spPr>
        <p:txBody>
          <a:bodyPr lIns="91425" tIns="91425" rIns="91425" bIns="91425" anchor="t" anchorCtr="0">
            <a:noAutofit/>
          </a:bodyPr>
          <a:lstStyle/>
          <a:p>
            <a:pPr lvl="0">
              <a:spcBef>
                <a:spcPts val="0"/>
              </a:spcBef>
              <a:buNone/>
            </a:pPr>
            <a:endParaRPr/>
          </a:p>
        </p:txBody>
      </p:sp>
      <p:sp>
        <p:nvSpPr>
          <p:cNvPr id="306" name="Shape 306"/>
          <p:cNvSpPr/>
          <p:nvPr/>
        </p:nvSpPr>
        <p:spPr>
          <a:xfrm>
            <a:off x="424055" y="1160811"/>
            <a:ext cx="3824692" cy="983139"/>
          </a:xfrm>
          <a:prstGeom prst="rect">
            <a:avLst/>
          </a:prstGeom>
          <a:solidFill>
            <a:schemeClr val="lt1"/>
          </a:solidFill>
          <a:ln w="9525" cap="flat" cmpd="sng">
            <a:solidFill>
              <a:srgbClr val="FF0000"/>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ja" sz="2400" b="1" dirty="0">
                <a:solidFill>
                  <a:srgbClr val="0000FF"/>
                </a:solidFill>
              </a:rPr>
              <a:t>音楽業界</a:t>
            </a:r>
          </a:p>
          <a:p>
            <a:pPr lvl="0">
              <a:spcBef>
                <a:spcPts val="0"/>
              </a:spcBef>
              <a:buNone/>
            </a:pPr>
            <a:r>
              <a:rPr lang="ja" sz="2400" b="1" dirty="0"/>
              <a:t>コンサート市場の急成長</a:t>
            </a:r>
          </a:p>
        </p:txBody>
      </p:sp>
      <p:sp>
        <p:nvSpPr>
          <p:cNvPr id="307" name="Shape 307"/>
          <p:cNvSpPr/>
          <p:nvPr/>
        </p:nvSpPr>
        <p:spPr>
          <a:xfrm>
            <a:off x="5667000" y="1152475"/>
            <a:ext cx="3165299" cy="991475"/>
          </a:xfrm>
          <a:prstGeom prst="rect">
            <a:avLst/>
          </a:prstGeom>
          <a:solidFill>
            <a:schemeClr val="lt1"/>
          </a:solidFill>
          <a:ln w="9525" cap="flat" cmpd="sng">
            <a:solidFill>
              <a:srgbClr val="FF0000"/>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ja" sz="2400" b="1" dirty="0">
                <a:solidFill>
                  <a:srgbClr val="0000FF"/>
                </a:solidFill>
              </a:rPr>
              <a:t>ファン</a:t>
            </a:r>
          </a:p>
          <a:p>
            <a:pPr lvl="0" algn="ctr">
              <a:spcBef>
                <a:spcPts val="0"/>
              </a:spcBef>
              <a:buNone/>
            </a:pPr>
            <a:r>
              <a:rPr lang="ja" sz="2400" b="1" dirty="0"/>
              <a:t>コンサートの重要性</a:t>
            </a:r>
          </a:p>
        </p:txBody>
      </p:sp>
      <p:sp>
        <p:nvSpPr>
          <p:cNvPr id="308" name="Shape 308"/>
          <p:cNvSpPr/>
          <p:nvPr/>
        </p:nvSpPr>
        <p:spPr>
          <a:xfrm>
            <a:off x="4304924" y="1684200"/>
            <a:ext cx="1305899" cy="1775100"/>
          </a:xfrm>
          <a:prstGeom prst="downArrowCallout">
            <a:avLst>
              <a:gd name="adj1" fmla="val 25000"/>
              <a:gd name="adj2" fmla="val 25000"/>
              <a:gd name="adj3" fmla="val 25000"/>
              <a:gd name="adj4" fmla="val 13253"/>
            </a:avLst>
          </a:prstGeom>
          <a:solidFill>
            <a:srgbClr val="FCE5CD"/>
          </a:solidFill>
          <a:ln w="9525" cap="flat" cmpd="sng">
            <a:solidFill>
              <a:srgbClr val="FF99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09" name="Shape 309"/>
          <p:cNvSpPr/>
          <p:nvPr/>
        </p:nvSpPr>
        <p:spPr>
          <a:xfrm>
            <a:off x="3484515" y="3542275"/>
            <a:ext cx="3165299" cy="1026600"/>
          </a:xfrm>
          <a:prstGeom prst="roundRect">
            <a:avLst>
              <a:gd name="adj" fmla="val 16667"/>
            </a:avLst>
          </a:prstGeom>
          <a:solidFill>
            <a:srgbClr val="F4CCCC"/>
          </a:solidFill>
          <a:ln w="38100" cap="flat" cmpd="sng">
            <a:solidFill>
              <a:srgbClr val="FF0000"/>
            </a:solidFill>
            <a:prstDash val="solid"/>
            <a:round/>
            <a:headEnd type="none" w="med" len="med"/>
            <a:tailEnd type="none" w="med" len="med"/>
          </a:ln>
        </p:spPr>
        <p:txBody>
          <a:bodyPr lIns="91425" tIns="91425" rIns="91425" bIns="91425" anchor="ctr" anchorCtr="0">
            <a:noAutofit/>
          </a:bodyPr>
          <a:lstStyle/>
          <a:p>
            <a:pPr lvl="0" algn="ctr">
              <a:spcBef>
                <a:spcPts val="0"/>
              </a:spcBef>
              <a:buNone/>
            </a:pPr>
            <a:r>
              <a:rPr lang="ja" sz="2400" b="1" dirty="0"/>
              <a:t>コンサートに注目</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06"/>
                                        </p:tgtEl>
                                        <p:attrNameLst>
                                          <p:attrName>style.visibility</p:attrName>
                                        </p:attrNameLst>
                                      </p:cBhvr>
                                      <p:to>
                                        <p:strVal val="visible"/>
                                      </p:to>
                                    </p:set>
                                    <p:animEffect transition="in" filter="fade">
                                      <p:cBhvr>
                                        <p:cTn id="7" dur="1000"/>
                                        <p:tgtEl>
                                          <p:spTgt spid="306"/>
                                        </p:tgtEl>
                                      </p:cBhvr>
                                    </p:animEffect>
                                    <p:anim calcmode="lin" valueType="num">
                                      <p:cBhvr>
                                        <p:cTn id="8" dur="1000" fill="hold"/>
                                        <p:tgtEl>
                                          <p:spTgt spid="306"/>
                                        </p:tgtEl>
                                        <p:attrNameLst>
                                          <p:attrName>ppt_x</p:attrName>
                                        </p:attrNameLst>
                                      </p:cBhvr>
                                      <p:tavLst>
                                        <p:tav tm="0">
                                          <p:val>
                                            <p:strVal val="#ppt_x"/>
                                          </p:val>
                                        </p:tav>
                                        <p:tav tm="100000">
                                          <p:val>
                                            <p:strVal val="#ppt_x"/>
                                          </p:val>
                                        </p:tav>
                                      </p:tavLst>
                                    </p:anim>
                                    <p:anim calcmode="lin" valueType="num">
                                      <p:cBhvr>
                                        <p:cTn id="9" dur="1000" fill="hold"/>
                                        <p:tgtEl>
                                          <p:spTgt spid="30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nodePh="1">
                                  <p:stCondLst>
                                    <p:cond delay="0"/>
                                  </p:stCondLst>
                                  <p:endCondLst>
                                    <p:cond evt="begin" delay="0">
                                      <p:tn val="12"/>
                                    </p:cond>
                                  </p:endCondLst>
                                  <p:childTnLst>
                                    <p:set>
                                      <p:cBhvr>
                                        <p:cTn id="13" dur="1" fill="hold">
                                          <p:stCondLst>
                                            <p:cond delay="0"/>
                                          </p:stCondLst>
                                        </p:cTn>
                                        <p:tgtEl>
                                          <p:spTgt spid="305"/>
                                        </p:tgtEl>
                                        <p:attrNameLst>
                                          <p:attrName>style.visibility</p:attrName>
                                        </p:attrNameLst>
                                      </p:cBhvr>
                                      <p:to>
                                        <p:strVal val="visible"/>
                                      </p:to>
                                    </p:set>
                                    <p:animEffect transition="in" filter="fade">
                                      <p:cBhvr>
                                        <p:cTn id="14" dur="1000"/>
                                        <p:tgtEl>
                                          <p:spTgt spid="305"/>
                                        </p:tgtEl>
                                      </p:cBhvr>
                                    </p:animEffect>
                                    <p:anim calcmode="lin" valueType="num">
                                      <p:cBhvr>
                                        <p:cTn id="15" dur="1000" fill="hold"/>
                                        <p:tgtEl>
                                          <p:spTgt spid="305"/>
                                        </p:tgtEl>
                                        <p:attrNameLst>
                                          <p:attrName>ppt_x</p:attrName>
                                        </p:attrNameLst>
                                      </p:cBhvr>
                                      <p:tavLst>
                                        <p:tav tm="0">
                                          <p:val>
                                            <p:strVal val="#ppt_x"/>
                                          </p:val>
                                        </p:tav>
                                        <p:tav tm="100000">
                                          <p:val>
                                            <p:strVal val="#ppt_x"/>
                                          </p:val>
                                        </p:tav>
                                      </p:tavLst>
                                    </p:anim>
                                    <p:anim calcmode="lin" valueType="num">
                                      <p:cBhvr>
                                        <p:cTn id="16" dur="1000" fill="hold"/>
                                        <p:tgtEl>
                                          <p:spTgt spid="30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07"/>
                                        </p:tgtEl>
                                        <p:attrNameLst>
                                          <p:attrName>style.visibility</p:attrName>
                                        </p:attrNameLst>
                                      </p:cBhvr>
                                      <p:to>
                                        <p:strVal val="visible"/>
                                      </p:to>
                                    </p:set>
                                    <p:animEffect transition="in" filter="fade">
                                      <p:cBhvr>
                                        <p:cTn id="21" dur="1000"/>
                                        <p:tgtEl>
                                          <p:spTgt spid="307"/>
                                        </p:tgtEl>
                                      </p:cBhvr>
                                    </p:animEffect>
                                    <p:anim calcmode="lin" valueType="num">
                                      <p:cBhvr>
                                        <p:cTn id="22" dur="1000" fill="hold"/>
                                        <p:tgtEl>
                                          <p:spTgt spid="307"/>
                                        </p:tgtEl>
                                        <p:attrNameLst>
                                          <p:attrName>ppt_x</p:attrName>
                                        </p:attrNameLst>
                                      </p:cBhvr>
                                      <p:tavLst>
                                        <p:tav tm="0">
                                          <p:val>
                                            <p:strVal val="#ppt_x"/>
                                          </p:val>
                                        </p:tav>
                                        <p:tav tm="100000">
                                          <p:val>
                                            <p:strVal val="#ppt_x"/>
                                          </p:val>
                                        </p:tav>
                                      </p:tavLst>
                                    </p:anim>
                                    <p:anim calcmode="lin" valueType="num">
                                      <p:cBhvr>
                                        <p:cTn id="23" dur="1000" fill="hold"/>
                                        <p:tgtEl>
                                          <p:spTgt spid="30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08"/>
                                        </p:tgtEl>
                                        <p:attrNameLst>
                                          <p:attrName>style.visibility</p:attrName>
                                        </p:attrNameLst>
                                      </p:cBhvr>
                                      <p:to>
                                        <p:strVal val="visible"/>
                                      </p:to>
                                    </p:set>
                                    <p:animEffect transition="in" filter="fade">
                                      <p:cBhvr>
                                        <p:cTn id="28" dur="500"/>
                                        <p:tgtEl>
                                          <p:spTgt spid="308"/>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309"/>
                                        </p:tgtEl>
                                        <p:attrNameLst>
                                          <p:attrName>style.visibility</p:attrName>
                                        </p:attrNameLst>
                                      </p:cBhvr>
                                      <p:to>
                                        <p:strVal val="visible"/>
                                      </p:to>
                                    </p:set>
                                    <p:animEffect transition="in" filter="fade">
                                      <p:cBhvr>
                                        <p:cTn id="33" dur="1000"/>
                                        <p:tgtEl>
                                          <p:spTgt spid="309"/>
                                        </p:tgtEl>
                                      </p:cBhvr>
                                    </p:animEffect>
                                    <p:anim calcmode="lin" valueType="num">
                                      <p:cBhvr>
                                        <p:cTn id="34" dur="1000" fill="hold"/>
                                        <p:tgtEl>
                                          <p:spTgt spid="309"/>
                                        </p:tgtEl>
                                        <p:attrNameLst>
                                          <p:attrName>ppt_x</p:attrName>
                                        </p:attrNameLst>
                                      </p:cBhvr>
                                      <p:tavLst>
                                        <p:tav tm="0">
                                          <p:val>
                                            <p:strVal val="#ppt_x"/>
                                          </p:val>
                                        </p:tav>
                                        <p:tav tm="100000">
                                          <p:val>
                                            <p:strVal val="#ppt_x"/>
                                          </p:val>
                                        </p:tav>
                                      </p:tavLst>
                                    </p:anim>
                                    <p:anim calcmode="lin" valueType="num">
                                      <p:cBhvr>
                                        <p:cTn id="35" dur="1000" fill="hold"/>
                                        <p:tgtEl>
                                          <p:spTgt spid="30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5" grpId="0"/>
      <p:bldP spid="306" grpId="0" animBg="1"/>
      <p:bldP spid="307" grpId="0" animBg="1"/>
      <p:bldP spid="308" grpId="0" animBg="1"/>
      <p:bldP spid="30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Shape 314"/>
          <p:cNvSpPr txBox="1">
            <a:spLocks noGrp="1"/>
          </p:cNvSpPr>
          <p:nvPr>
            <p:ph type="title"/>
          </p:nvPr>
        </p:nvSpPr>
        <p:spPr>
          <a:xfrm>
            <a:off x="387900" y="391350"/>
            <a:ext cx="8520599"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問題意識</a:t>
            </a: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p:txBody>
      </p:sp>
      <p:sp>
        <p:nvSpPr>
          <p:cNvPr id="315" name="Shape 315"/>
          <p:cNvSpPr txBox="1">
            <a:spLocks noGrp="1"/>
          </p:cNvSpPr>
          <p:nvPr>
            <p:ph type="body" idx="1"/>
          </p:nvPr>
        </p:nvSpPr>
        <p:spPr>
          <a:xfrm>
            <a:off x="137181" y="1017725"/>
            <a:ext cx="8520599" cy="3416400"/>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ja" sz="2400" b="1"/>
              <a:t>　　　　　アイドル業界において</a:t>
            </a:r>
          </a:p>
          <a:p>
            <a:pPr marL="0" marR="0" lvl="0" indent="0" algn="ctr" rtl="0">
              <a:lnSpc>
                <a:spcPct val="100000"/>
              </a:lnSpc>
              <a:spcBef>
                <a:spcPts val="0"/>
              </a:spcBef>
              <a:spcAft>
                <a:spcPts val="0"/>
              </a:spcAft>
              <a:buClr>
                <a:srgbClr val="000000"/>
              </a:buClr>
              <a:buSzPct val="25000"/>
              <a:buFont typeface="Arial"/>
              <a:buNone/>
            </a:pPr>
            <a:r>
              <a:rPr lang="ja" sz="2400" b="1"/>
              <a:t>ファンと長期継続的な関係を築くことが出来ている要因に</a:t>
            </a:r>
          </a:p>
          <a:p>
            <a:pPr marL="0" marR="0" lvl="0" indent="0" algn="ctr" rtl="0">
              <a:lnSpc>
                <a:spcPct val="100000"/>
              </a:lnSpc>
              <a:spcBef>
                <a:spcPts val="0"/>
              </a:spcBef>
              <a:spcAft>
                <a:spcPts val="0"/>
              </a:spcAft>
              <a:buClr>
                <a:srgbClr val="000000"/>
              </a:buClr>
              <a:buSzPct val="25000"/>
              <a:buFont typeface="Arial"/>
              <a:buNone/>
            </a:pPr>
            <a:r>
              <a:rPr lang="ja" sz="2400" b="1"/>
              <a:t>コンサートが影響しているのではないか</a:t>
            </a:r>
          </a:p>
        </p:txBody>
      </p:sp>
      <p:sp>
        <p:nvSpPr>
          <p:cNvPr id="316" name="Shape 316"/>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26</a:t>
            </a:fld>
            <a:endParaRPr lang="ja" sz="1400" b="0" i="0" u="none" strike="noStrike" cap="none">
              <a:solidFill>
                <a:schemeClr val="dk2"/>
              </a:solidFill>
              <a:latin typeface="Lato"/>
              <a:ea typeface="Lato"/>
              <a:cs typeface="Lato"/>
              <a:sym typeface="Lato"/>
            </a:endParaRPr>
          </a:p>
        </p:txBody>
      </p:sp>
    </p:spTree>
  </p:cSld>
  <p:clrMapOvr>
    <a:masterClrMapping/>
  </p:clrMapOvr>
  <p:transition spd="slow">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pic>
        <p:nvPicPr>
          <p:cNvPr id="321" name="Shape 321"/>
          <p:cNvPicPr preferRelativeResize="0"/>
          <p:nvPr/>
        </p:nvPicPr>
        <p:blipFill rotWithShape="1">
          <a:blip r:embed="rId3">
            <a:alphaModFix/>
          </a:blip>
          <a:srcRect/>
          <a:stretch/>
        </p:blipFill>
        <p:spPr>
          <a:xfrm>
            <a:off x="6547155" y="2574809"/>
            <a:ext cx="2285099" cy="2189100"/>
          </a:xfrm>
          <a:prstGeom prst="rect">
            <a:avLst/>
          </a:prstGeom>
          <a:noFill/>
          <a:ln>
            <a:noFill/>
          </a:ln>
        </p:spPr>
      </p:pic>
      <p:sp>
        <p:nvSpPr>
          <p:cNvPr id="322" name="Shape 322"/>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目次</a:t>
            </a: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p:txBody>
      </p:sp>
      <p:sp>
        <p:nvSpPr>
          <p:cNvPr id="323" name="Shape 323"/>
          <p:cNvSpPr txBox="1">
            <a:spLocks noGrp="1"/>
          </p:cNvSpPr>
          <p:nvPr>
            <p:ph type="body" idx="1"/>
          </p:nvPr>
        </p:nvSpPr>
        <p:spPr>
          <a:xfrm>
            <a:off x="311701" y="1017458"/>
            <a:ext cx="8520599" cy="3684000"/>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rgbClr val="000000"/>
              </a:buClr>
              <a:buSzPct val="25000"/>
              <a:buFont typeface="Arial"/>
              <a:buNone/>
            </a:pPr>
            <a:endParaRPr sz="2000" b="1" dirty="0"/>
          </a:p>
          <a:p>
            <a:pPr marL="0" marR="0" lvl="0" indent="0" algn="ctr" rtl="0">
              <a:lnSpc>
                <a:spcPct val="100000"/>
              </a:lnSpc>
              <a:spcBef>
                <a:spcPts val="0"/>
              </a:spcBef>
              <a:spcAft>
                <a:spcPts val="0"/>
              </a:spcAft>
              <a:buClr>
                <a:srgbClr val="000000"/>
              </a:buClr>
              <a:buSzPct val="25000"/>
              <a:buFont typeface="Arial"/>
              <a:buNone/>
            </a:pPr>
            <a:r>
              <a:rPr lang="ja" sz="2000" b="1" i="0" u="none" strike="noStrike" cap="none" dirty="0">
                <a:solidFill>
                  <a:srgbClr val="000000"/>
                </a:solidFill>
                <a:latin typeface="Arial"/>
                <a:ea typeface="Arial"/>
                <a:cs typeface="Arial"/>
                <a:sym typeface="Arial"/>
              </a:rPr>
              <a:t>現状分析と問題意識</a:t>
            </a:r>
          </a:p>
          <a:p>
            <a:pPr marL="0" marR="0" lvl="0" indent="0" algn="ctr" rtl="0">
              <a:lnSpc>
                <a:spcPct val="100000"/>
              </a:lnSpc>
              <a:spcBef>
                <a:spcPts val="0"/>
              </a:spcBef>
              <a:spcAft>
                <a:spcPts val="0"/>
              </a:spcAft>
              <a:buClr>
                <a:srgbClr val="000000"/>
              </a:buClr>
              <a:buSzPct val="25000"/>
              <a:buFont typeface="Arial"/>
              <a:buNone/>
            </a:pPr>
            <a:endParaRPr sz="2000" b="1" dirty="0"/>
          </a:p>
          <a:p>
            <a:pPr marL="0" marR="0" lvl="0" indent="0" algn="ctr" rtl="0">
              <a:lnSpc>
                <a:spcPct val="100000"/>
              </a:lnSpc>
              <a:spcBef>
                <a:spcPts val="0"/>
              </a:spcBef>
              <a:spcAft>
                <a:spcPts val="0"/>
              </a:spcAft>
              <a:buClr>
                <a:srgbClr val="000000"/>
              </a:buClr>
              <a:buSzPct val="25000"/>
              <a:buFont typeface="Arial"/>
              <a:buNone/>
            </a:pPr>
            <a:r>
              <a:rPr lang="ja" sz="2000" b="1" i="0" u="none" strike="noStrike" cap="none" dirty="0">
                <a:solidFill>
                  <a:srgbClr val="000000"/>
                </a:solidFill>
                <a:latin typeface="Arial"/>
                <a:ea typeface="Arial"/>
                <a:cs typeface="Arial"/>
                <a:sym typeface="Arial"/>
              </a:rPr>
              <a:t>先行研究と研究目的</a:t>
            </a:r>
          </a:p>
          <a:p>
            <a:pPr marL="0" marR="0" lvl="0" indent="0" algn="ctr" rtl="0">
              <a:lnSpc>
                <a:spcPct val="100000"/>
              </a:lnSpc>
              <a:spcBef>
                <a:spcPts val="0"/>
              </a:spcBef>
              <a:spcAft>
                <a:spcPts val="0"/>
              </a:spcAft>
              <a:buClr>
                <a:srgbClr val="000000"/>
              </a:buClr>
              <a:buSzPct val="25000"/>
              <a:buFont typeface="Arial"/>
              <a:buNone/>
            </a:pPr>
            <a:endParaRPr sz="2000" b="1"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r>
              <a:rPr lang="ja" sz="2000" b="1" i="0" u="none" strike="noStrike" cap="none" dirty="0">
                <a:solidFill>
                  <a:srgbClr val="000000"/>
                </a:solidFill>
                <a:latin typeface="Arial"/>
                <a:ea typeface="Arial"/>
                <a:cs typeface="Arial"/>
                <a:sym typeface="Arial"/>
              </a:rPr>
              <a:t>仮説導出と仮説</a:t>
            </a:r>
            <a:r>
              <a:rPr lang="ja" sz="2000" b="1" dirty="0"/>
              <a:t>検証</a:t>
            </a:r>
          </a:p>
          <a:p>
            <a:pPr marL="0" marR="0" lvl="0" indent="0" algn="l" rtl="0">
              <a:lnSpc>
                <a:spcPct val="100000"/>
              </a:lnSpc>
              <a:spcBef>
                <a:spcPts val="0"/>
              </a:spcBef>
              <a:spcAft>
                <a:spcPts val="0"/>
              </a:spcAft>
              <a:buClr>
                <a:srgbClr val="000000"/>
              </a:buClr>
              <a:buSzPct val="25000"/>
              <a:buFont typeface="Arial"/>
              <a:buNone/>
            </a:pPr>
            <a:endParaRPr dirty="0"/>
          </a:p>
          <a:p>
            <a:pPr marL="0" marR="0" lvl="0" indent="0" rtl="0">
              <a:lnSpc>
                <a:spcPct val="100000"/>
              </a:lnSpc>
              <a:spcBef>
                <a:spcPts val="0"/>
              </a:spcBef>
              <a:spcAft>
                <a:spcPts val="0"/>
              </a:spcAft>
              <a:buClr>
                <a:srgbClr val="000000"/>
              </a:buClr>
              <a:buSzPct val="25000"/>
              <a:buFont typeface="Arial"/>
              <a:buNone/>
            </a:pPr>
            <a:r>
              <a:rPr lang="ja" sz="2000" b="1" dirty="0"/>
              <a:t>　　　　　　　　</a:t>
            </a:r>
            <a:r>
              <a:rPr lang="ja" sz="2000" b="1" dirty="0" smtClean="0"/>
              <a:t>実務的</a:t>
            </a:r>
            <a:r>
              <a:rPr lang="ja" sz="2000" b="1" dirty="0"/>
              <a:t>・学術的</a:t>
            </a:r>
            <a:r>
              <a:rPr lang="ja" sz="2000" b="1" i="0" u="none" strike="noStrike" cap="none" dirty="0">
                <a:solidFill>
                  <a:srgbClr val="000000"/>
                </a:solidFill>
                <a:latin typeface="Arial"/>
                <a:ea typeface="Arial"/>
                <a:cs typeface="Arial"/>
                <a:sym typeface="Arial"/>
              </a:rPr>
              <a:t>インプリケーション</a:t>
            </a:r>
          </a:p>
          <a:p>
            <a:pPr marL="0" marR="0" lvl="0" indent="0" algn="ctr" rtl="0">
              <a:lnSpc>
                <a:spcPct val="100000"/>
              </a:lnSpc>
              <a:spcBef>
                <a:spcPts val="0"/>
              </a:spcBef>
              <a:spcAft>
                <a:spcPts val="0"/>
              </a:spcAft>
              <a:buClr>
                <a:srgbClr val="000000"/>
              </a:buClr>
              <a:buSzPct val="25000"/>
              <a:buFont typeface="Arial"/>
              <a:buNone/>
            </a:pPr>
            <a:endParaRPr sz="2000" b="1"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r>
              <a:rPr lang="ja" sz="2000" b="1" i="0" u="none" strike="noStrike" cap="none" dirty="0">
                <a:solidFill>
                  <a:srgbClr val="000000"/>
                </a:solidFill>
                <a:latin typeface="Arial"/>
                <a:ea typeface="Arial"/>
                <a:cs typeface="Arial"/>
                <a:sym typeface="Arial"/>
              </a:rPr>
              <a:t>今後の</a:t>
            </a:r>
            <a:r>
              <a:rPr lang="ja" sz="2000" b="1" dirty="0"/>
              <a:t>課題</a:t>
            </a:r>
          </a:p>
          <a:p>
            <a:pPr marL="0" marR="0" lvl="0" indent="0" algn="l" rtl="0">
              <a:lnSpc>
                <a:spcPct val="100000"/>
              </a:lnSpc>
              <a:spcBef>
                <a:spcPts val="0"/>
              </a:spcBef>
              <a:spcAft>
                <a:spcPts val="0"/>
              </a:spcAft>
              <a:buClr>
                <a:srgbClr val="000000"/>
              </a:buClr>
              <a:buSzPct val="25000"/>
              <a:buFont typeface="Arial"/>
              <a:buNone/>
            </a:pPr>
            <a:endParaRPr sz="2400" b="0" i="0" u="none" strike="noStrike" cap="none" dirty="0">
              <a:solidFill>
                <a:srgbClr val="000000"/>
              </a:solidFill>
              <a:latin typeface="Arial"/>
              <a:ea typeface="Arial"/>
              <a:cs typeface="Arial"/>
              <a:sym typeface="Arial"/>
            </a:endParaRPr>
          </a:p>
        </p:txBody>
      </p:sp>
      <p:sp>
        <p:nvSpPr>
          <p:cNvPr id="324" name="Shape 324"/>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27</a:t>
            </a:fld>
            <a:endParaRPr lang="ja" sz="1400" b="0" i="0" u="none" strike="noStrike" cap="none">
              <a:solidFill>
                <a:schemeClr val="dk2"/>
              </a:solidFill>
              <a:latin typeface="Lato"/>
              <a:ea typeface="Lato"/>
              <a:cs typeface="Lato"/>
              <a:sym typeface="Lato"/>
            </a:endParaRPr>
          </a:p>
        </p:txBody>
      </p:sp>
      <p:sp>
        <p:nvSpPr>
          <p:cNvPr id="325" name="Shape 325"/>
          <p:cNvSpPr/>
          <p:nvPr/>
        </p:nvSpPr>
        <p:spPr>
          <a:xfrm>
            <a:off x="3389775" y="1974550"/>
            <a:ext cx="2471699" cy="500999"/>
          </a:xfrm>
          <a:prstGeom prst="rect">
            <a:avLst/>
          </a:prstGeom>
          <a:noFill/>
          <a:ln w="38100"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transition spd="slow">
    <p:cu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Shape 330"/>
          <p:cNvSpPr txBox="1">
            <a:spLocks noGrp="1"/>
          </p:cNvSpPr>
          <p:nvPr>
            <p:ph type="body" idx="1"/>
          </p:nvPr>
        </p:nvSpPr>
        <p:spPr>
          <a:xfrm>
            <a:off x="311700" y="1152475"/>
            <a:ext cx="8520599" cy="34164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r>
              <a:rPr lang="ja" sz="2400" b="1" i="0" u="none" strike="noStrike" cap="none" dirty="0">
                <a:solidFill>
                  <a:srgbClr val="000000"/>
                </a:solidFill>
                <a:latin typeface="Arial"/>
                <a:ea typeface="Arial"/>
                <a:cs typeface="Arial"/>
                <a:sym typeface="Arial"/>
              </a:rPr>
              <a:t>ブランド・リレーションシップの５つの構成要素は</a:t>
            </a:r>
          </a:p>
          <a:p>
            <a:pPr marL="0" marR="0" lvl="0" indent="0" algn="ctr" rtl="0">
              <a:lnSpc>
                <a:spcPct val="100000"/>
              </a:lnSpc>
              <a:spcBef>
                <a:spcPts val="0"/>
              </a:spcBef>
              <a:spcAft>
                <a:spcPts val="0"/>
              </a:spcAft>
              <a:buClr>
                <a:srgbClr val="000000"/>
              </a:buClr>
              <a:buSzPct val="25000"/>
              <a:buFont typeface="Arial"/>
              <a:buNone/>
            </a:pPr>
            <a:r>
              <a:rPr lang="ja" sz="2400" b="1" i="0" u="none" strike="noStrike" cap="none" dirty="0">
                <a:solidFill>
                  <a:srgbClr val="000000"/>
                </a:solidFill>
                <a:latin typeface="Arial"/>
                <a:ea typeface="Arial"/>
                <a:cs typeface="Arial"/>
                <a:sym typeface="Arial"/>
              </a:rPr>
              <a:t>信頼・愛着・親しみ・自己表現・興味であり、</a:t>
            </a:r>
          </a:p>
          <a:p>
            <a:pPr marL="0" marR="0" lvl="0" indent="0" algn="ctr" rtl="0">
              <a:lnSpc>
                <a:spcPct val="100000"/>
              </a:lnSpc>
              <a:spcBef>
                <a:spcPts val="0"/>
              </a:spcBef>
              <a:spcAft>
                <a:spcPts val="0"/>
              </a:spcAft>
              <a:buClr>
                <a:srgbClr val="000000"/>
              </a:buClr>
              <a:buSzPct val="25000"/>
              <a:buFont typeface="Arial"/>
              <a:buNone/>
            </a:pPr>
            <a:r>
              <a:rPr lang="ja" sz="2400" b="1" i="0" u="none" strike="noStrike" cap="none" dirty="0">
                <a:solidFill>
                  <a:srgbClr val="000000"/>
                </a:solidFill>
                <a:latin typeface="Arial"/>
                <a:ea typeface="Arial"/>
                <a:cs typeface="Arial"/>
                <a:sym typeface="Arial"/>
              </a:rPr>
              <a:t>顧客との長期継続的な関係を構築するためには</a:t>
            </a:r>
          </a:p>
          <a:p>
            <a:pPr marL="0" marR="0" lvl="0" indent="0" algn="ctr" rtl="0">
              <a:lnSpc>
                <a:spcPct val="100000"/>
              </a:lnSpc>
              <a:spcBef>
                <a:spcPts val="0"/>
              </a:spcBef>
              <a:spcAft>
                <a:spcPts val="0"/>
              </a:spcAft>
              <a:buClr>
                <a:srgbClr val="000000"/>
              </a:buClr>
              <a:buSzPct val="25000"/>
              <a:buFont typeface="Arial"/>
              <a:buNone/>
            </a:pPr>
            <a:r>
              <a:rPr lang="ja" sz="2400" b="1" i="0" u="none" strike="noStrike" cap="none" dirty="0">
                <a:solidFill>
                  <a:srgbClr val="000000"/>
                </a:solidFill>
                <a:latin typeface="Arial"/>
                <a:ea typeface="Arial"/>
                <a:cs typeface="Arial"/>
                <a:sym typeface="Arial"/>
              </a:rPr>
              <a:t>　</a:t>
            </a:r>
            <a:r>
              <a:rPr lang="ja" sz="3000" b="1" i="0" u="none" strike="noStrike" cap="none" dirty="0">
                <a:solidFill>
                  <a:schemeClr val="dk1"/>
                </a:solidFill>
                <a:latin typeface="Arial"/>
                <a:ea typeface="Arial"/>
                <a:cs typeface="Arial"/>
                <a:sym typeface="Arial"/>
              </a:rPr>
              <a:t>親しみ　信頼　愛着</a:t>
            </a:r>
            <a:r>
              <a:rPr lang="ja" sz="2400" b="1" i="0" u="none" strike="noStrike" cap="none" dirty="0">
                <a:solidFill>
                  <a:srgbClr val="000000"/>
                </a:solidFill>
                <a:latin typeface="Arial"/>
                <a:ea typeface="Arial"/>
                <a:cs typeface="Arial"/>
                <a:sym typeface="Arial"/>
              </a:rPr>
              <a:t>　</a:t>
            </a:r>
          </a:p>
          <a:p>
            <a:pPr marL="0" marR="0" lvl="0" indent="0" algn="l" rtl="0">
              <a:lnSpc>
                <a:spcPct val="100000"/>
              </a:lnSpc>
              <a:spcBef>
                <a:spcPts val="0"/>
              </a:spcBef>
              <a:spcAft>
                <a:spcPts val="0"/>
              </a:spcAft>
              <a:buClr>
                <a:srgbClr val="000000"/>
              </a:buClr>
              <a:buSzPct val="25000"/>
              <a:buFont typeface="Arial"/>
              <a:buNone/>
            </a:pPr>
            <a:r>
              <a:rPr lang="ja" sz="2400" b="1" i="0" u="none" strike="noStrike" cap="none" dirty="0">
                <a:solidFill>
                  <a:srgbClr val="000000"/>
                </a:solidFill>
                <a:latin typeface="Arial"/>
                <a:ea typeface="Arial"/>
                <a:cs typeface="Arial"/>
                <a:sym typeface="Arial"/>
              </a:rPr>
              <a:t>　　　　　　　</a:t>
            </a:r>
            <a:r>
              <a:rPr lang="ja" sz="2400" b="1" i="0" u="none" strike="noStrike" cap="none" dirty="0" smtClean="0">
                <a:solidFill>
                  <a:srgbClr val="000000"/>
                </a:solidFill>
                <a:latin typeface="Arial"/>
                <a:ea typeface="Arial"/>
                <a:cs typeface="Arial"/>
                <a:sym typeface="Arial"/>
              </a:rPr>
              <a:t>が</a:t>
            </a:r>
            <a:r>
              <a:rPr lang="ja" sz="2400" b="1" i="0" u="none" strike="noStrike" cap="none" dirty="0">
                <a:solidFill>
                  <a:srgbClr val="000000"/>
                </a:solidFill>
                <a:latin typeface="Arial"/>
                <a:ea typeface="Arial"/>
                <a:cs typeface="Arial"/>
                <a:sym typeface="Arial"/>
              </a:rPr>
              <a:t>重要である。（畑井２００４）</a:t>
            </a:r>
          </a:p>
          <a:p>
            <a:pPr marL="0" marR="0" lvl="0" indent="0" algn="ctr" rtl="0">
              <a:lnSpc>
                <a:spcPct val="100000"/>
              </a:lnSpc>
              <a:spcBef>
                <a:spcPts val="0"/>
              </a:spcBef>
              <a:spcAft>
                <a:spcPts val="0"/>
              </a:spcAft>
              <a:buClr>
                <a:srgbClr val="000000"/>
              </a:buClr>
              <a:buSzPct val="25000"/>
              <a:buFont typeface="Arial"/>
              <a:buNone/>
            </a:pPr>
            <a:r>
              <a:rPr lang="ja" sz="1400" b="0" i="0" u="none" strike="noStrike" cap="none" dirty="0">
                <a:solidFill>
                  <a:srgbClr val="000000"/>
                </a:solidFill>
                <a:latin typeface="Arial"/>
                <a:ea typeface="Arial"/>
                <a:cs typeface="Arial"/>
                <a:sym typeface="Arial"/>
              </a:rPr>
              <a:t>　　　</a:t>
            </a:r>
          </a:p>
        </p:txBody>
      </p:sp>
      <p:sp>
        <p:nvSpPr>
          <p:cNvPr id="331" name="Shape 331"/>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en-US" altLang="ja" sz="1400" b="0" i="0" u="none" strike="noStrike" cap="none">
                <a:solidFill>
                  <a:srgbClr val="000000"/>
                </a:solidFill>
                <a:latin typeface="Arial"/>
                <a:ea typeface="Arial"/>
                <a:cs typeface="Arial"/>
                <a:sym typeface="Arial"/>
              </a:rPr>
              <a:t>28</a:t>
            </a:fld>
            <a:endParaRPr lang="ja" sz="1400" b="0" i="0" u="none" strike="noStrike" cap="none">
              <a:solidFill>
                <a:srgbClr val="000000"/>
              </a:solidFill>
              <a:latin typeface="Arial"/>
              <a:ea typeface="Arial"/>
              <a:cs typeface="Arial"/>
              <a:sym typeface="Arial"/>
            </a:endParaRPr>
          </a:p>
        </p:txBody>
      </p:sp>
    </p:spTree>
  </p:cSld>
  <p:clrMapOvr>
    <a:masterClrMapping/>
  </p:clrMapOvr>
  <p:transition spd="slow">
    <p:cu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Shape 336"/>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そこで、、</a:t>
            </a: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p:txBody>
      </p:sp>
      <p:sp>
        <p:nvSpPr>
          <p:cNvPr id="337" name="Shape 337"/>
          <p:cNvSpPr txBox="1">
            <a:spLocks noGrp="1"/>
          </p:cNvSpPr>
          <p:nvPr>
            <p:ph type="body" idx="1"/>
          </p:nvPr>
        </p:nvSpPr>
        <p:spPr>
          <a:xfrm>
            <a:off x="364925" y="1179650"/>
            <a:ext cx="8520599" cy="34164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r>
              <a:rPr lang="ja" sz="1400" b="0" i="0" u="none" strike="noStrike" cap="none">
                <a:solidFill>
                  <a:srgbClr val="000000"/>
                </a:solidFill>
                <a:latin typeface="Arial"/>
                <a:ea typeface="Arial"/>
                <a:cs typeface="Arial"/>
                <a:sym typeface="Arial"/>
              </a:rPr>
              <a:t>                                                               </a:t>
            </a:r>
          </a:p>
          <a:p>
            <a:pPr marL="0" marR="0" lvl="0" indent="0" algn="l" rtl="0">
              <a:lnSpc>
                <a:spcPct val="100000"/>
              </a:lnSpc>
              <a:spcBef>
                <a:spcPts val="0"/>
              </a:spcBef>
              <a:spcAft>
                <a:spcPts val="0"/>
              </a:spcAft>
              <a:buClr>
                <a:srgbClr val="000000"/>
              </a:buClr>
              <a:buSzPct val="25000"/>
              <a:buFont typeface="Arial"/>
              <a:buNone/>
            </a:pPr>
            <a:r>
              <a:rPr lang="ja" sz="1400" b="0" i="0" u="none" strike="noStrike" cap="none">
                <a:solidFill>
                  <a:srgbClr val="000000"/>
                </a:solidFill>
                <a:latin typeface="Arial"/>
                <a:ea typeface="Arial"/>
                <a:cs typeface="Arial"/>
                <a:sym typeface="Arial"/>
              </a:rPr>
              <a:t>        </a:t>
            </a:r>
          </a:p>
          <a:p>
            <a:pPr marL="0" marR="0" lvl="0" indent="0" algn="l" rtl="0">
              <a:lnSpc>
                <a:spcPct val="100000"/>
              </a:lnSpc>
              <a:spcBef>
                <a:spcPts val="0"/>
              </a:spcBef>
              <a:spcAft>
                <a:spcPts val="0"/>
              </a:spcAft>
              <a:buClr>
                <a:srgbClr val="000000"/>
              </a:buClr>
              <a:buSzPct val="25000"/>
              <a:buFont typeface="Arial"/>
              <a:buNone/>
            </a:pPr>
            <a:endParaRPr sz="1400" b="0" i="0" u="none" strike="noStrike" cap="none">
              <a:solidFill>
                <a:srgbClr val="000000"/>
              </a:solidFill>
              <a:latin typeface="Arial"/>
              <a:ea typeface="Arial"/>
              <a:cs typeface="Arial"/>
              <a:sym typeface="Arial"/>
            </a:endParaRPr>
          </a:p>
        </p:txBody>
      </p:sp>
      <p:sp>
        <p:nvSpPr>
          <p:cNvPr id="338" name="Shape 338"/>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29</a:t>
            </a:fld>
            <a:endParaRPr lang="ja" sz="1400" b="0" i="0" u="none" strike="noStrike" cap="none">
              <a:solidFill>
                <a:schemeClr val="dk2"/>
              </a:solidFill>
              <a:latin typeface="Lato"/>
              <a:ea typeface="Lato"/>
              <a:cs typeface="Lato"/>
              <a:sym typeface="Lato"/>
            </a:endParaRPr>
          </a:p>
        </p:txBody>
      </p:sp>
      <p:pic>
        <p:nvPicPr>
          <p:cNvPr id="339" name="Shape 339"/>
          <p:cNvPicPr preferRelativeResize="0"/>
          <p:nvPr/>
        </p:nvPicPr>
        <p:blipFill rotWithShape="1">
          <a:blip r:embed="rId3">
            <a:alphaModFix/>
          </a:blip>
          <a:srcRect/>
          <a:stretch/>
        </p:blipFill>
        <p:spPr>
          <a:xfrm>
            <a:off x="1183100" y="2359125"/>
            <a:ext cx="1800225" cy="1800225"/>
          </a:xfrm>
          <a:prstGeom prst="rect">
            <a:avLst/>
          </a:prstGeom>
          <a:noFill/>
          <a:ln>
            <a:noFill/>
          </a:ln>
        </p:spPr>
      </p:pic>
      <p:pic>
        <p:nvPicPr>
          <p:cNvPr id="340" name="Shape 340"/>
          <p:cNvPicPr preferRelativeResize="0"/>
          <p:nvPr/>
        </p:nvPicPr>
        <p:blipFill rotWithShape="1">
          <a:blip r:embed="rId4">
            <a:alphaModFix/>
          </a:blip>
          <a:srcRect/>
          <a:stretch/>
        </p:blipFill>
        <p:spPr>
          <a:xfrm>
            <a:off x="1326400" y="2241500"/>
            <a:ext cx="964123" cy="795398"/>
          </a:xfrm>
          <a:prstGeom prst="rect">
            <a:avLst/>
          </a:prstGeom>
          <a:noFill/>
          <a:ln>
            <a:noFill/>
          </a:ln>
        </p:spPr>
      </p:pic>
      <p:pic>
        <p:nvPicPr>
          <p:cNvPr id="341" name="Shape 341"/>
          <p:cNvPicPr preferRelativeResize="0"/>
          <p:nvPr/>
        </p:nvPicPr>
        <p:blipFill rotWithShape="1">
          <a:blip r:embed="rId4">
            <a:alphaModFix/>
          </a:blip>
          <a:srcRect/>
          <a:stretch/>
        </p:blipFill>
        <p:spPr>
          <a:xfrm>
            <a:off x="2879625" y="3099675"/>
            <a:ext cx="964123" cy="795398"/>
          </a:xfrm>
          <a:prstGeom prst="rect">
            <a:avLst/>
          </a:prstGeom>
          <a:noFill/>
          <a:ln>
            <a:noFill/>
          </a:ln>
        </p:spPr>
      </p:pic>
      <p:sp>
        <p:nvSpPr>
          <p:cNvPr id="342" name="Shape 342"/>
          <p:cNvSpPr/>
          <p:nvPr/>
        </p:nvSpPr>
        <p:spPr>
          <a:xfrm>
            <a:off x="3764400" y="740062"/>
            <a:ext cx="3839100" cy="1877999"/>
          </a:xfrm>
          <a:prstGeom prst="wedgeEllipseCallout">
            <a:avLst>
              <a:gd name="adj1" fmla="val -53933"/>
              <a:gd name="adj2" fmla="val 53488"/>
            </a:avLst>
          </a:prstGeom>
          <a:solidFill>
            <a:schemeClr val="lt1"/>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r>
              <a:rPr lang="ja" sz="3600" b="1" i="0" u="none" strike="noStrike" cap="none" dirty="0">
                <a:solidFill>
                  <a:srgbClr val="000000"/>
                </a:solidFill>
                <a:latin typeface="Arial"/>
                <a:ea typeface="Arial"/>
                <a:cs typeface="Arial"/>
                <a:sym typeface="Arial"/>
              </a:rPr>
              <a:t>愛着に注目</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2"/>
                                        </p:tgtEl>
                                        <p:attrNameLst>
                                          <p:attrName>style.visibility</p:attrName>
                                        </p:attrNameLst>
                                      </p:cBhvr>
                                      <p:to>
                                        <p:strVal val="visible"/>
                                      </p:to>
                                    </p:set>
                                    <p:animEffect transition="in" filter="fade">
                                      <p:cBhvr>
                                        <p:cTn id="7" dur="500"/>
                                        <p:tgtEl>
                                          <p:spTgt spid="3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研究概要</a:t>
            </a: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p:txBody>
      </p:sp>
      <p:sp>
        <p:nvSpPr>
          <p:cNvPr id="74" name="Shape 74"/>
          <p:cNvSpPr txBox="1">
            <a:spLocks noGrp="1"/>
          </p:cNvSpPr>
          <p:nvPr>
            <p:ph type="body" idx="1"/>
          </p:nvPr>
        </p:nvSpPr>
        <p:spPr>
          <a:xfrm>
            <a:off x="311700" y="1152475"/>
            <a:ext cx="8520599" cy="34164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ja" sz="1800" b="1" i="0" u="none" strike="noStrike" cap="none">
                <a:solidFill>
                  <a:srgbClr val="000000"/>
                </a:solidFill>
                <a:latin typeface="Arial"/>
                <a:ea typeface="Arial"/>
                <a:cs typeface="Arial"/>
                <a:sym typeface="Arial"/>
              </a:rPr>
              <a:t>・近年、日本は成熟社会になっており消費が低迷している時代である。</a:t>
            </a:r>
          </a:p>
          <a:p>
            <a:pPr marL="0" marR="0" lvl="0" indent="0" algn="l" rtl="0">
              <a:lnSpc>
                <a:spcPct val="100000"/>
              </a:lnSpc>
              <a:spcBef>
                <a:spcPts val="0"/>
              </a:spcBef>
              <a:spcAft>
                <a:spcPts val="0"/>
              </a:spcAft>
              <a:buClr>
                <a:srgbClr val="000000"/>
              </a:buClr>
              <a:buSzPct val="25000"/>
              <a:buFont typeface="Arial"/>
              <a:buNone/>
            </a:pPr>
            <a:endParaRPr sz="18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r>
              <a:rPr lang="ja" sz="1800" b="1" i="0" u="none" strike="noStrike" cap="none">
                <a:solidFill>
                  <a:srgbClr val="000000"/>
                </a:solidFill>
                <a:latin typeface="Arial"/>
                <a:ea typeface="Arial"/>
                <a:cs typeface="Arial"/>
                <a:sym typeface="Arial"/>
              </a:rPr>
              <a:t>・多ブランドとの差別化のためには製品・ブランドの機能面ではなく愛着などの感情的要素が必要である。	</a:t>
            </a:r>
          </a:p>
          <a:p>
            <a:pPr marL="0" marR="0" lvl="0" indent="0" algn="l" rtl="0">
              <a:lnSpc>
                <a:spcPct val="100000"/>
              </a:lnSpc>
              <a:spcBef>
                <a:spcPts val="0"/>
              </a:spcBef>
              <a:spcAft>
                <a:spcPts val="0"/>
              </a:spcAft>
              <a:buClr>
                <a:srgbClr val="000000"/>
              </a:buClr>
              <a:buSzPct val="25000"/>
              <a:buFont typeface="Arial"/>
              <a:buNone/>
            </a:pPr>
            <a:endParaRPr sz="18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r>
              <a:rPr lang="ja" sz="1800" b="1" i="0" u="none" strike="noStrike" cap="none">
                <a:solidFill>
                  <a:srgbClr val="000000"/>
                </a:solidFill>
                <a:latin typeface="Arial"/>
                <a:ea typeface="Arial"/>
                <a:cs typeface="Arial"/>
                <a:sym typeface="Arial"/>
              </a:rPr>
              <a:t>・最近多くの研究が消費者の強いブランド態度を導く要素として「感情」が重要であるという可能性を示唆している。</a:t>
            </a:r>
          </a:p>
          <a:p>
            <a:pPr marL="0" marR="0" lvl="0" indent="0" algn="l" rtl="0">
              <a:lnSpc>
                <a:spcPct val="100000"/>
              </a:lnSpc>
              <a:spcBef>
                <a:spcPts val="0"/>
              </a:spcBef>
              <a:spcAft>
                <a:spcPts val="0"/>
              </a:spcAft>
              <a:buClr>
                <a:srgbClr val="000000"/>
              </a:buClr>
              <a:buSzPct val="25000"/>
              <a:buFont typeface="Arial"/>
              <a:buNone/>
            </a:pPr>
            <a:endParaRPr sz="18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r>
              <a:rPr lang="ja" sz="1800" b="1" i="0" u="none" strike="noStrike" cap="none">
                <a:solidFill>
                  <a:srgbClr val="000000"/>
                </a:solidFill>
                <a:latin typeface="Arial"/>
                <a:ea typeface="Arial"/>
                <a:cs typeface="Arial"/>
                <a:sym typeface="Arial"/>
              </a:rPr>
              <a:t>・愛着に影響を与える要因と消費者の感情がどのように愛着に影響を与えているのかを明らかにする。</a:t>
            </a:r>
          </a:p>
          <a:p>
            <a:pPr marL="0" marR="0" lvl="0" indent="0" algn="l" rtl="0">
              <a:lnSpc>
                <a:spcPct val="100000"/>
              </a:lnSpc>
              <a:spcBef>
                <a:spcPts val="0"/>
              </a:spcBef>
              <a:spcAft>
                <a:spcPts val="0"/>
              </a:spcAft>
              <a:buClr>
                <a:srgbClr val="000000"/>
              </a:buClr>
              <a:buSzPct val="25000"/>
              <a:buFont typeface="Arial"/>
              <a:buNone/>
            </a:pP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endParaRPr sz="1400" b="0" i="0" u="none" strike="noStrike" cap="none">
              <a:solidFill>
                <a:srgbClr val="000000"/>
              </a:solidFill>
              <a:latin typeface="Arial"/>
              <a:ea typeface="Arial"/>
              <a:cs typeface="Arial"/>
              <a:sym typeface="Arial"/>
            </a:endParaRPr>
          </a:p>
        </p:txBody>
      </p:sp>
      <p:sp>
        <p:nvSpPr>
          <p:cNvPr id="75" name="Shape 75"/>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3</a:t>
            </a:fld>
            <a:endParaRPr lang="ja" sz="1400" b="0" i="0" u="none" strike="noStrike" cap="none">
              <a:solidFill>
                <a:schemeClr val="dk2"/>
              </a:solidFill>
              <a:latin typeface="Lato"/>
              <a:ea typeface="Lato"/>
              <a:cs typeface="Lato"/>
              <a:sym typeface="Lato"/>
            </a:endParaRPr>
          </a:p>
        </p:txBody>
      </p:sp>
      <p:pic>
        <p:nvPicPr>
          <p:cNvPr id="76" name="Shape 76"/>
          <p:cNvPicPr preferRelativeResize="0"/>
          <p:nvPr/>
        </p:nvPicPr>
        <p:blipFill rotWithShape="1">
          <a:blip r:embed="rId3">
            <a:alphaModFix/>
          </a:blip>
          <a:srcRect/>
          <a:stretch/>
        </p:blipFill>
        <p:spPr>
          <a:xfrm>
            <a:off x="7400200" y="3757600"/>
            <a:ext cx="1090200" cy="121680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p:nvPr/>
        </p:nvSpPr>
        <p:spPr>
          <a:xfrm>
            <a:off x="5648175" y="2523625"/>
            <a:ext cx="1783500" cy="667799"/>
          </a:xfrm>
          <a:prstGeom prst="roundRect">
            <a:avLst>
              <a:gd name="adj" fmla="val 16667"/>
            </a:avLst>
          </a:prstGeom>
          <a:solidFill>
            <a:srgbClr val="CCCCCC"/>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48" name="Shape 348"/>
          <p:cNvSpPr/>
          <p:nvPr/>
        </p:nvSpPr>
        <p:spPr>
          <a:xfrm>
            <a:off x="3300250" y="3873200"/>
            <a:ext cx="1521600" cy="667799"/>
          </a:xfrm>
          <a:prstGeom prst="roundRect">
            <a:avLst>
              <a:gd name="adj" fmla="val 16667"/>
            </a:avLst>
          </a:prstGeom>
          <a:solidFill>
            <a:srgbClr val="FFE599"/>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49" name="Shape 349"/>
          <p:cNvSpPr/>
          <p:nvPr/>
        </p:nvSpPr>
        <p:spPr>
          <a:xfrm>
            <a:off x="971223" y="2358400"/>
            <a:ext cx="1737589" cy="667799"/>
          </a:xfrm>
          <a:prstGeom prst="roundRect">
            <a:avLst>
              <a:gd name="adj" fmla="val 16667"/>
            </a:avLst>
          </a:prstGeom>
          <a:solidFill>
            <a:srgbClr val="B6D7A8"/>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50" name="Shape 350"/>
          <p:cNvSpPr/>
          <p:nvPr/>
        </p:nvSpPr>
        <p:spPr>
          <a:xfrm>
            <a:off x="3210674" y="1511450"/>
            <a:ext cx="1611175" cy="351300"/>
          </a:xfrm>
          <a:prstGeom prst="roundRect">
            <a:avLst>
              <a:gd name="adj" fmla="val 16667"/>
            </a:avLst>
          </a:prstGeom>
          <a:solidFill>
            <a:srgbClr val="C9DAF8"/>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51" name="Shape 351"/>
          <p:cNvSpPr/>
          <p:nvPr/>
        </p:nvSpPr>
        <p:spPr>
          <a:xfrm>
            <a:off x="3486100" y="2489200"/>
            <a:ext cx="1149900" cy="819299"/>
          </a:xfrm>
          <a:prstGeom prst="heart">
            <a:avLst/>
          </a:prstGeom>
          <a:solidFill>
            <a:srgbClr val="F4CCCC"/>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52" name="Shape 352"/>
          <p:cNvSpPr txBox="1">
            <a:spLocks noGrp="1"/>
          </p:cNvSpPr>
          <p:nvPr>
            <p:ph type="title"/>
          </p:nvPr>
        </p:nvSpPr>
        <p:spPr>
          <a:xfrm>
            <a:off x="244861" y="408006"/>
            <a:ext cx="8520599" cy="626100"/>
          </a:xfrm>
          <a:prstGeom prst="rect">
            <a:avLst/>
          </a:prstGeom>
        </p:spPr>
        <p:txBody>
          <a:bodyPr lIns="91425" tIns="91425" rIns="91425" bIns="91425" anchor="t" anchorCtr="0">
            <a:noAutofit/>
          </a:bodyPr>
          <a:lstStyle/>
          <a:p>
            <a:pPr lvl="0">
              <a:spcBef>
                <a:spcPts val="0"/>
              </a:spcBef>
              <a:buNone/>
            </a:pPr>
            <a:r>
              <a:rPr lang="ja"/>
              <a:t>愛着の先行研究①</a:t>
            </a:r>
          </a:p>
        </p:txBody>
      </p:sp>
      <p:sp>
        <p:nvSpPr>
          <p:cNvPr id="353" name="Shape 353"/>
          <p:cNvSpPr txBox="1">
            <a:spLocks noGrp="1"/>
          </p:cNvSpPr>
          <p:nvPr>
            <p:ph type="body" idx="1"/>
          </p:nvPr>
        </p:nvSpPr>
        <p:spPr>
          <a:xfrm>
            <a:off x="575036" y="1105262"/>
            <a:ext cx="8257264" cy="3831713"/>
          </a:xfrm>
          <a:prstGeom prst="rect">
            <a:avLst/>
          </a:prstGeom>
        </p:spPr>
        <p:txBody>
          <a:bodyPr lIns="91425" tIns="91425" rIns="91425" bIns="91425" anchor="t" anchorCtr="0">
            <a:noAutofit/>
          </a:bodyPr>
          <a:lstStyle/>
          <a:p>
            <a:pPr lvl="0" rtl="0">
              <a:spcBef>
                <a:spcPts val="0"/>
              </a:spcBef>
              <a:buNone/>
            </a:pPr>
            <a:endParaRPr dirty="0"/>
          </a:p>
          <a:p>
            <a:pPr lvl="0" rtl="0">
              <a:spcBef>
                <a:spcPts val="0"/>
              </a:spcBef>
              <a:buNone/>
            </a:pPr>
            <a:endParaRPr dirty="0"/>
          </a:p>
          <a:p>
            <a:pPr lvl="0" rtl="0">
              <a:spcBef>
                <a:spcPts val="0"/>
              </a:spcBef>
              <a:buNone/>
            </a:pPr>
            <a:endParaRPr dirty="0"/>
          </a:p>
          <a:p>
            <a:pPr lvl="0" rtl="0">
              <a:spcBef>
                <a:spcPts val="0"/>
              </a:spcBef>
              <a:buNone/>
            </a:pPr>
            <a:endParaRPr dirty="0"/>
          </a:p>
          <a:p>
            <a:pPr lvl="0" rtl="0">
              <a:spcBef>
                <a:spcPts val="0"/>
              </a:spcBef>
              <a:buNone/>
            </a:pPr>
            <a:endParaRPr dirty="0"/>
          </a:p>
          <a:p>
            <a:pPr lvl="0" rtl="0">
              <a:spcBef>
                <a:spcPts val="0"/>
              </a:spcBef>
              <a:buNone/>
            </a:pPr>
            <a:endParaRPr dirty="0"/>
          </a:p>
          <a:p>
            <a:pPr lvl="0" rtl="0">
              <a:spcBef>
                <a:spcPts val="0"/>
              </a:spcBef>
              <a:buNone/>
            </a:pPr>
            <a:endParaRPr dirty="0"/>
          </a:p>
          <a:p>
            <a:pPr lvl="0" rtl="0">
              <a:spcBef>
                <a:spcPts val="0"/>
              </a:spcBef>
              <a:buNone/>
            </a:pPr>
            <a:endParaRPr dirty="0"/>
          </a:p>
          <a:p>
            <a:pPr lvl="0" rtl="0">
              <a:spcBef>
                <a:spcPts val="0"/>
              </a:spcBef>
              <a:buNone/>
            </a:pPr>
            <a:endParaRPr dirty="0"/>
          </a:p>
          <a:p>
            <a:pPr lvl="0" rtl="0">
              <a:spcBef>
                <a:spcPts val="0"/>
              </a:spcBef>
              <a:buNone/>
            </a:pPr>
            <a:endParaRPr dirty="0"/>
          </a:p>
          <a:p>
            <a:pPr lvl="0" rtl="0">
              <a:spcBef>
                <a:spcPts val="0"/>
              </a:spcBef>
              <a:buNone/>
            </a:pPr>
            <a:endParaRPr dirty="0"/>
          </a:p>
          <a:p>
            <a:pPr lvl="0" rtl="0">
              <a:spcBef>
                <a:spcPts val="0"/>
              </a:spcBef>
              <a:buNone/>
            </a:pPr>
            <a:endParaRPr dirty="0"/>
          </a:p>
          <a:p>
            <a:pPr lvl="0" rtl="0">
              <a:spcBef>
                <a:spcPts val="0"/>
              </a:spcBef>
              <a:buNone/>
            </a:pPr>
            <a:endParaRPr dirty="0"/>
          </a:p>
          <a:p>
            <a:pPr lvl="0" rtl="0">
              <a:spcBef>
                <a:spcPts val="0"/>
              </a:spcBef>
              <a:buNone/>
            </a:pPr>
            <a:endParaRPr dirty="0"/>
          </a:p>
          <a:p>
            <a:pPr lvl="0" rtl="0">
              <a:spcBef>
                <a:spcPts val="0"/>
              </a:spcBef>
              <a:buNone/>
            </a:pPr>
            <a:endParaRPr dirty="0"/>
          </a:p>
          <a:p>
            <a:pPr lvl="0" rtl="0">
              <a:spcBef>
                <a:spcPts val="0"/>
              </a:spcBef>
              <a:buNone/>
            </a:pPr>
            <a:endParaRPr dirty="0"/>
          </a:p>
          <a:p>
            <a:pPr lvl="0" rtl="0">
              <a:spcBef>
                <a:spcPts val="0"/>
              </a:spcBef>
              <a:buClr>
                <a:srgbClr val="000000"/>
              </a:buClr>
              <a:buSzPct val="25000"/>
              <a:buFont typeface="Arial"/>
              <a:buNone/>
            </a:pPr>
            <a:r>
              <a:rPr lang="ja" dirty="0"/>
              <a:t>杉谷陽子　「新規ブランド構築における消費者の感情の役割」</a:t>
            </a:r>
          </a:p>
          <a:p>
            <a:pPr lvl="0">
              <a:spcBef>
                <a:spcPts val="0"/>
              </a:spcBef>
              <a:buNone/>
            </a:pPr>
            <a:endParaRPr dirty="0"/>
          </a:p>
        </p:txBody>
      </p:sp>
      <p:sp>
        <p:nvSpPr>
          <p:cNvPr id="354" name="Shape 354"/>
          <p:cNvSpPr txBox="1">
            <a:spLocks noGrp="1"/>
          </p:cNvSpPr>
          <p:nvPr>
            <p:ph type="sldNum" idx="12"/>
          </p:nvPr>
        </p:nvSpPr>
        <p:spPr>
          <a:xfrm>
            <a:off x="8490250" y="4681008"/>
            <a:ext cx="548699" cy="393600"/>
          </a:xfrm>
          <a:prstGeom prst="rect">
            <a:avLst/>
          </a:prstGeom>
        </p:spPr>
        <p:txBody>
          <a:bodyPr lIns="91425" tIns="91425" rIns="91425" bIns="91425" anchor="ctr" anchorCtr="0">
            <a:noAutofit/>
          </a:bodyPr>
          <a:lstStyle/>
          <a:p>
            <a:pPr lvl="0">
              <a:spcBef>
                <a:spcPts val="0"/>
              </a:spcBef>
              <a:buClr>
                <a:srgbClr val="000000"/>
              </a:buClr>
              <a:buSzPct val="25000"/>
              <a:buFont typeface="Arial"/>
              <a:buNone/>
            </a:pPr>
            <a:fld id="{00000000-1234-1234-1234-123412341234}" type="slidenum">
              <a:rPr lang="en-US" altLang="ja"/>
              <a:t>30</a:t>
            </a:fld>
            <a:endParaRPr lang="ja"/>
          </a:p>
        </p:txBody>
      </p:sp>
      <p:sp>
        <p:nvSpPr>
          <p:cNvPr id="355" name="Shape 355"/>
          <p:cNvSpPr txBox="1"/>
          <p:nvPr/>
        </p:nvSpPr>
        <p:spPr>
          <a:xfrm>
            <a:off x="3658262" y="2654500"/>
            <a:ext cx="846899" cy="516299"/>
          </a:xfrm>
          <a:prstGeom prst="rect">
            <a:avLst/>
          </a:prstGeom>
          <a:noFill/>
          <a:ln>
            <a:noFill/>
          </a:ln>
        </p:spPr>
        <p:txBody>
          <a:bodyPr lIns="91425" tIns="91425" rIns="91425" bIns="91425" anchor="t" anchorCtr="0">
            <a:noAutofit/>
          </a:bodyPr>
          <a:lstStyle/>
          <a:p>
            <a:pPr lvl="0">
              <a:spcBef>
                <a:spcPts val="0"/>
              </a:spcBef>
              <a:buNone/>
            </a:pPr>
            <a:r>
              <a:rPr lang="ja" sz="2400"/>
              <a:t>愛着</a:t>
            </a:r>
          </a:p>
        </p:txBody>
      </p:sp>
      <p:sp>
        <p:nvSpPr>
          <p:cNvPr id="356" name="Shape 356"/>
          <p:cNvSpPr txBox="1"/>
          <p:nvPr/>
        </p:nvSpPr>
        <p:spPr>
          <a:xfrm>
            <a:off x="3210674" y="1435812"/>
            <a:ext cx="2203499" cy="468063"/>
          </a:xfrm>
          <a:prstGeom prst="rect">
            <a:avLst/>
          </a:prstGeom>
          <a:noFill/>
          <a:ln>
            <a:noFill/>
          </a:ln>
        </p:spPr>
        <p:txBody>
          <a:bodyPr lIns="91425" tIns="91425" rIns="91425" bIns="91425" anchor="t" anchorCtr="0">
            <a:noAutofit/>
          </a:bodyPr>
          <a:lstStyle/>
          <a:p>
            <a:pPr lvl="0">
              <a:spcBef>
                <a:spcPts val="0"/>
              </a:spcBef>
              <a:buNone/>
            </a:pPr>
            <a:r>
              <a:rPr lang="ja" sz="1800" b="1" dirty="0"/>
              <a:t>ブランド構築</a:t>
            </a:r>
          </a:p>
        </p:txBody>
      </p:sp>
      <p:cxnSp>
        <p:nvCxnSpPr>
          <p:cNvPr id="357" name="Shape 357"/>
          <p:cNvCxnSpPr/>
          <p:nvPr/>
        </p:nvCxnSpPr>
        <p:spPr>
          <a:xfrm rot="10800000">
            <a:off x="3926775" y="1903875"/>
            <a:ext cx="0" cy="599099"/>
          </a:xfrm>
          <a:prstGeom prst="straightConnector1">
            <a:avLst/>
          </a:prstGeom>
          <a:noFill/>
          <a:ln w="9525" cap="flat" cmpd="sng">
            <a:solidFill>
              <a:schemeClr val="dk2"/>
            </a:solidFill>
            <a:prstDash val="solid"/>
            <a:round/>
            <a:headEnd type="none" w="lg" len="lg"/>
            <a:tailEnd type="triangle" w="lg" len="lg"/>
          </a:ln>
        </p:spPr>
      </p:cxnSp>
      <p:sp>
        <p:nvSpPr>
          <p:cNvPr id="358" name="Shape 358"/>
          <p:cNvSpPr txBox="1"/>
          <p:nvPr/>
        </p:nvSpPr>
        <p:spPr>
          <a:xfrm>
            <a:off x="1022766" y="2342662"/>
            <a:ext cx="1619976" cy="699274"/>
          </a:xfrm>
          <a:prstGeom prst="rect">
            <a:avLst/>
          </a:prstGeom>
          <a:noFill/>
          <a:ln>
            <a:noFill/>
          </a:ln>
        </p:spPr>
        <p:txBody>
          <a:bodyPr lIns="91425" tIns="91425" rIns="91425" bIns="91425" anchor="t" anchorCtr="0">
            <a:noAutofit/>
          </a:bodyPr>
          <a:lstStyle/>
          <a:p>
            <a:pPr lvl="0" rtl="0">
              <a:spcBef>
                <a:spcPts val="0"/>
              </a:spcBef>
              <a:buNone/>
            </a:pPr>
            <a:r>
              <a:rPr lang="ja" sz="1800" b="1" dirty="0"/>
              <a:t>強い</a:t>
            </a:r>
          </a:p>
          <a:p>
            <a:pPr lvl="0">
              <a:spcBef>
                <a:spcPts val="0"/>
              </a:spcBef>
              <a:buNone/>
            </a:pPr>
            <a:r>
              <a:rPr lang="ja" sz="1800" b="1" dirty="0"/>
              <a:t>ブランド態度</a:t>
            </a:r>
          </a:p>
        </p:txBody>
      </p:sp>
      <p:cxnSp>
        <p:nvCxnSpPr>
          <p:cNvPr id="359" name="Shape 359"/>
          <p:cNvCxnSpPr/>
          <p:nvPr/>
        </p:nvCxnSpPr>
        <p:spPr>
          <a:xfrm rot="10800000">
            <a:off x="2783899" y="2723250"/>
            <a:ext cx="660900" cy="20699"/>
          </a:xfrm>
          <a:prstGeom prst="straightConnector1">
            <a:avLst/>
          </a:prstGeom>
          <a:noFill/>
          <a:ln w="9525" cap="flat" cmpd="sng">
            <a:solidFill>
              <a:schemeClr val="dk2"/>
            </a:solidFill>
            <a:prstDash val="solid"/>
            <a:round/>
            <a:headEnd type="none" w="lg" len="lg"/>
            <a:tailEnd type="triangle" w="lg" len="lg"/>
          </a:ln>
        </p:spPr>
      </p:cxnSp>
      <p:sp>
        <p:nvSpPr>
          <p:cNvPr id="360" name="Shape 360"/>
          <p:cNvSpPr txBox="1"/>
          <p:nvPr/>
        </p:nvSpPr>
        <p:spPr>
          <a:xfrm>
            <a:off x="3300225" y="3811225"/>
            <a:ext cx="1686900" cy="702299"/>
          </a:xfrm>
          <a:prstGeom prst="rect">
            <a:avLst/>
          </a:prstGeom>
          <a:noFill/>
          <a:ln>
            <a:noFill/>
          </a:ln>
        </p:spPr>
        <p:txBody>
          <a:bodyPr lIns="91425" tIns="91425" rIns="91425" bIns="91425" anchor="t" anchorCtr="0">
            <a:noAutofit/>
          </a:bodyPr>
          <a:lstStyle/>
          <a:p>
            <a:pPr lvl="0" rtl="0">
              <a:spcBef>
                <a:spcPts val="0"/>
              </a:spcBef>
              <a:buNone/>
            </a:pPr>
            <a:r>
              <a:rPr lang="ja" sz="1800" b="1"/>
              <a:t>崩れにくい</a:t>
            </a:r>
          </a:p>
          <a:p>
            <a:pPr lvl="0">
              <a:spcBef>
                <a:spcPts val="0"/>
              </a:spcBef>
              <a:buNone/>
            </a:pPr>
            <a:r>
              <a:rPr lang="ja" sz="1800" b="1"/>
              <a:t>ブランド構築</a:t>
            </a:r>
          </a:p>
        </p:txBody>
      </p:sp>
      <p:cxnSp>
        <p:nvCxnSpPr>
          <p:cNvPr id="361" name="Shape 361"/>
          <p:cNvCxnSpPr/>
          <p:nvPr/>
        </p:nvCxnSpPr>
        <p:spPr>
          <a:xfrm>
            <a:off x="3988750" y="3322350"/>
            <a:ext cx="0" cy="537000"/>
          </a:xfrm>
          <a:prstGeom prst="straightConnector1">
            <a:avLst/>
          </a:prstGeom>
          <a:noFill/>
          <a:ln w="9525" cap="flat" cmpd="sng">
            <a:solidFill>
              <a:schemeClr val="dk2"/>
            </a:solidFill>
            <a:prstDash val="solid"/>
            <a:round/>
            <a:headEnd type="none" w="lg" len="lg"/>
            <a:tailEnd type="triangle" w="lg" len="lg"/>
          </a:ln>
        </p:spPr>
      </p:cxnSp>
      <p:sp>
        <p:nvSpPr>
          <p:cNvPr id="362" name="Shape 362"/>
          <p:cNvSpPr txBox="1"/>
          <p:nvPr/>
        </p:nvSpPr>
        <p:spPr>
          <a:xfrm>
            <a:off x="5606850" y="2454775"/>
            <a:ext cx="1872900" cy="867600"/>
          </a:xfrm>
          <a:prstGeom prst="rect">
            <a:avLst/>
          </a:prstGeom>
          <a:noFill/>
          <a:ln>
            <a:noFill/>
          </a:ln>
        </p:spPr>
        <p:txBody>
          <a:bodyPr lIns="91425" tIns="91425" rIns="91425" bIns="91425" anchor="t" anchorCtr="0">
            <a:noAutofit/>
          </a:bodyPr>
          <a:lstStyle/>
          <a:p>
            <a:pPr lvl="0" rtl="0">
              <a:spcBef>
                <a:spcPts val="0"/>
              </a:spcBef>
              <a:buNone/>
            </a:pPr>
            <a:r>
              <a:rPr lang="ja" sz="1800" b="1" dirty="0"/>
              <a:t>ブランド</a:t>
            </a:r>
          </a:p>
          <a:p>
            <a:pPr lvl="0">
              <a:spcBef>
                <a:spcPts val="0"/>
              </a:spcBef>
              <a:buNone/>
            </a:pPr>
            <a:r>
              <a:rPr lang="ja" sz="1800" b="1" dirty="0"/>
              <a:t>への好意的態度</a:t>
            </a:r>
          </a:p>
        </p:txBody>
      </p:sp>
      <p:cxnSp>
        <p:nvCxnSpPr>
          <p:cNvPr id="363" name="Shape 363"/>
          <p:cNvCxnSpPr/>
          <p:nvPr/>
        </p:nvCxnSpPr>
        <p:spPr>
          <a:xfrm rot="10800000" flipH="1">
            <a:off x="4718625" y="2764525"/>
            <a:ext cx="819299" cy="41399"/>
          </a:xfrm>
          <a:prstGeom prst="straightConnector1">
            <a:avLst/>
          </a:prstGeom>
          <a:noFill/>
          <a:ln w="9525" cap="flat" cmpd="sng">
            <a:solidFill>
              <a:schemeClr val="dk2"/>
            </a:solidFill>
            <a:prstDash val="solid"/>
            <a:round/>
            <a:headEnd type="none" w="lg" len="lg"/>
            <a:tailEnd type="triangle" w="lg" len="lg"/>
          </a:ln>
        </p:spPr>
      </p:cxnSp>
      <p:pic>
        <p:nvPicPr>
          <p:cNvPr id="364" name="Shape 364"/>
          <p:cNvPicPr preferRelativeResize="0"/>
          <p:nvPr/>
        </p:nvPicPr>
        <p:blipFill rotWithShape="1">
          <a:blip r:embed="rId3">
            <a:alphaModFix/>
          </a:blip>
          <a:srcRect b="15959"/>
          <a:stretch/>
        </p:blipFill>
        <p:spPr>
          <a:xfrm>
            <a:off x="5413287" y="722522"/>
            <a:ext cx="2143125" cy="1801112"/>
          </a:xfrm>
          <a:prstGeom prst="rect">
            <a:avLst/>
          </a:prstGeom>
          <a:noFill/>
          <a:ln>
            <a:noFill/>
          </a:ln>
        </p:spPr>
      </p:pic>
      <p:pic>
        <p:nvPicPr>
          <p:cNvPr id="365" name="Shape 365"/>
          <p:cNvPicPr preferRelativeResize="0"/>
          <p:nvPr/>
        </p:nvPicPr>
        <p:blipFill rotWithShape="1">
          <a:blip r:embed="rId4">
            <a:alphaModFix/>
          </a:blip>
          <a:srcRect t="20524" b="25177"/>
          <a:stretch/>
        </p:blipFill>
        <p:spPr>
          <a:xfrm>
            <a:off x="971223" y="1105262"/>
            <a:ext cx="2143125" cy="1163675"/>
          </a:xfrm>
          <a:prstGeom prst="rect">
            <a:avLst/>
          </a:prstGeom>
          <a:noFill/>
          <a:ln>
            <a:noFill/>
          </a:ln>
        </p:spPr>
      </p:pic>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8"/>
                                        </p:tgtEl>
                                        <p:attrNameLst>
                                          <p:attrName>style.visibility</p:attrName>
                                        </p:attrNameLst>
                                      </p:cBhvr>
                                      <p:to>
                                        <p:strVal val="visible"/>
                                      </p:to>
                                    </p:set>
                                    <p:animEffect transition="in" filter="fade">
                                      <p:cBhvr>
                                        <p:cTn id="7" dur="500"/>
                                        <p:tgtEl>
                                          <p:spTgt spid="35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6"/>
                                        </p:tgtEl>
                                        <p:attrNameLst>
                                          <p:attrName>style.visibility</p:attrName>
                                        </p:attrNameLst>
                                      </p:cBhvr>
                                      <p:to>
                                        <p:strVal val="visible"/>
                                      </p:to>
                                    </p:set>
                                    <p:animEffect transition="in" filter="fade">
                                      <p:cBhvr>
                                        <p:cTn id="12" dur="500"/>
                                        <p:tgtEl>
                                          <p:spTgt spid="35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62"/>
                                        </p:tgtEl>
                                        <p:attrNameLst>
                                          <p:attrName>style.visibility</p:attrName>
                                        </p:attrNameLst>
                                      </p:cBhvr>
                                      <p:to>
                                        <p:strVal val="visible"/>
                                      </p:to>
                                    </p:set>
                                    <p:animEffect transition="in" filter="fade">
                                      <p:cBhvr>
                                        <p:cTn id="17" dur="500"/>
                                        <p:tgtEl>
                                          <p:spTgt spid="36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60"/>
                                        </p:tgtEl>
                                        <p:attrNameLst>
                                          <p:attrName>style.visibility</p:attrName>
                                        </p:attrNameLst>
                                      </p:cBhvr>
                                      <p:to>
                                        <p:strVal val="visible"/>
                                      </p:to>
                                    </p:set>
                                    <p:animEffect transition="in" filter="fade">
                                      <p:cBhvr>
                                        <p:cTn id="22" dur="500"/>
                                        <p:tgtEl>
                                          <p:spTgt spid="3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6" grpId="0"/>
      <p:bldP spid="358" grpId="0"/>
      <p:bldP spid="360" grpId="0"/>
      <p:bldP spid="36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pic>
        <p:nvPicPr>
          <p:cNvPr id="370" name="Shape 370"/>
          <p:cNvPicPr preferRelativeResize="0"/>
          <p:nvPr/>
        </p:nvPicPr>
        <p:blipFill rotWithShape="1">
          <a:blip r:embed="rId3">
            <a:alphaModFix/>
          </a:blip>
          <a:srcRect/>
          <a:stretch/>
        </p:blipFill>
        <p:spPr>
          <a:xfrm>
            <a:off x="6527598" y="2990300"/>
            <a:ext cx="1582119" cy="1690707"/>
          </a:xfrm>
          <a:prstGeom prst="rect">
            <a:avLst/>
          </a:prstGeom>
          <a:noFill/>
          <a:ln>
            <a:noFill/>
          </a:ln>
        </p:spPr>
      </p:pic>
      <p:sp>
        <p:nvSpPr>
          <p:cNvPr id="371" name="Shape 371"/>
          <p:cNvSpPr/>
          <p:nvPr/>
        </p:nvSpPr>
        <p:spPr>
          <a:xfrm>
            <a:off x="196150" y="457550"/>
            <a:ext cx="8520599" cy="2917799"/>
          </a:xfrm>
          <a:prstGeom prst="rightArrow">
            <a:avLst>
              <a:gd name="adj1" fmla="val 50000"/>
              <a:gd name="adj2" fmla="val 50000"/>
            </a:avLst>
          </a:prstGeom>
          <a:solidFill>
            <a:srgbClr val="E4E7E9"/>
          </a:solidFill>
          <a:ln w="25400" cap="flat" cmpd="sng">
            <a:solidFill>
              <a:srgbClr val="152023"/>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372" name="Shape 372"/>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愛着の先行研究②</a:t>
            </a: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p:txBody>
      </p:sp>
      <p:sp>
        <p:nvSpPr>
          <p:cNvPr id="373" name="Shape 373"/>
          <p:cNvSpPr/>
          <p:nvPr/>
        </p:nvSpPr>
        <p:spPr>
          <a:xfrm>
            <a:off x="443875" y="1490700"/>
            <a:ext cx="1615800" cy="751200"/>
          </a:xfrm>
          <a:prstGeom prst="homePlate">
            <a:avLst>
              <a:gd name="adj" fmla="val 50000"/>
            </a:avLst>
          </a:prstGeom>
          <a:solidFill>
            <a:srgbClr val="FFF2CC"/>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r>
              <a:rPr lang="ja" sz="1400" b="0" i="0" u="none" strike="noStrike" cap="none" dirty="0">
                <a:solidFill>
                  <a:srgbClr val="000000"/>
                </a:solidFill>
                <a:latin typeface="Arial"/>
                <a:ea typeface="Arial"/>
                <a:cs typeface="Arial"/>
                <a:sym typeface="Arial"/>
              </a:rPr>
              <a:t>自己とブランドの結びつき</a:t>
            </a:r>
          </a:p>
          <a:p>
            <a:pPr marL="0" marR="0" lvl="0" indent="0" algn="l" rtl="0">
              <a:lnSpc>
                <a:spcPct val="100000"/>
              </a:lnSpc>
              <a:spcBef>
                <a:spcPts val="0"/>
              </a:spcBef>
              <a:spcAft>
                <a:spcPts val="0"/>
              </a:spcAft>
              <a:buClr>
                <a:srgbClr val="000000"/>
              </a:buClr>
              <a:buFont typeface="Arial"/>
              <a:buNone/>
            </a:pPr>
            <a:endParaRPr sz="1400" b="0" i="0" u="none" strike="noStrike" cap="none" dirty="0">
              <a:solidFill>
                <a:srgbClr val="000000"/>
              </a:solidFill>
              <a:latin typeface="Arial"/>
              <a:ea typeface="Arial"/>
              <a:cs typeface="Arial"/>
              <a:sym typeface="Arial"/>
            </a:endParaRPr>
          </a:p>
        </p:txBody>
      </p:sp>
      <p:sp>
        <p:nvSpPr>
          <p:cNvPr id="374" name="Shape 374"/>
          <p:cNvSpPr/>
          <p:nvPr/>
        </p:nvSpPr>
        <p:spPr>
          <a:xfrm>
            <a:off x="1797950" y="1490700"/>
            <a:ext cx="2002799" cy="751200"/>
          </a:xfrm>
          <a:prstGeom prst="chevron">
            <a:avLst>
              <a:gd name="adj" fmla="val 50000"/>
            </a:avLst>
          </a:prstGeom>
          <a:solidFill>
            <a:srgbClr val="FFE599"/>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r>
              <a:rPr lang="ja" sz="1200" b="0" i="0" u="none" strike="noStrike" cap="none" dirty="0">
                <a:solidFill>
                  <a:srgbClr val="000000"/>
                </a:solidFill>
                <a:latin typeface="Arial"/>
                <a:ea typeface="Arial"/>
                <a:cs typeface="Arial"/>
                <a:sym typeface="Arial"/>
              </a:rPr>
              <a:t>ブランド</a:t>
            </a:r>
          </a:p>
          <a:p>
            <a:pPr marL="0" marR="0" lvl="0" indent="0" algn="ctr" rtl="0">
              <a:lnSpc>
                <a:spcPct val="100000"/>
              </a:lnSpc>
              <a:spcBef>
                <a:spcPts val="0"/>
              </a:spcBef>
              <a:spcAft>
                <a:spcPts val="0"/>
              </a:spcAft>
              <a:buClr>
                <a:srgbClr val="000000"/>
              </a:buClr>
              <a:buSzPct val="25000"/>
              <a:buFont typeface="Arial"/>
              <a:buNone/>
            </a:pPr>
            <a:r>
              <a:rPr lang="ja" sz="1200" b="0" i="0" u="none" strike="noStrike" cap="none" dirty="0">
                <a:solidFill>
                  <a:srgbClr val="000000"/>
                </a:solidFill>
                <a:latin typeface="Arial"/>
                <a:ea typeface="Arial"/>
                <a:cs typeface="Arial"/>
                <a:sym typeface="Arial"/>
              </a:rPr>
              <a:t>アタッチメント</a:t>
            </a:r>
          </a:p>
          <a:p>
            <a:pPr marL="0" marR="0" lvl="0" indent="0" algn="ctr" rtl="0">
              <a:lnSpc>
                <a:spcPct val="100000"/>
              </a:lnSpc>
              <a:spcBef>
                <a:spcPts val="0"/>
              </a:spcBef>
              <a:spcAft>
                <a:spcPts val="0"/>
              </a:spcAft>
              <a:buClr>
                <a:srgbClr val="000000"/>
              </a:buClr>
              <a:buFont typeface="Arial"/>
              <a:buNone/>
            </a:pPr>
            <a:endParaRPr sz="1400" b="0" i="0" u="none" strike="noStrike" cap="none" dirty="0">
              <a:solidFill>
                <a:srgbClr val="000000"/>
              </a:solidFill>
              <a:latin typeface="Arial"/>
              <a:ea typeface="Arial"/>
              <a:cs typeface="Arial"/>
              <a:sym typeface="Arial"/>
            </a:endParaRPr>
          </a:p>
        </p:txBody>
      </p:sp>
      <p:sp>
        <p:nvSpPr>
          <p:cNvPr id="375" name="Shape 375"/>
          <p:cNvSpPr/>
          <p:nvPr/>
        </p:nvSpPr>
        <p:spPr>
          <a:xfrm>
            <a:off x="3800750" y="1593150"/>
            <a:ext cx="1172100" cy="546299"/>
          </a:xfrm>
          <a:prstGeom prst="stripedRightArrow">
            <a:avLst>
              <a:gd name="adj1" fmla="val 50000"/>
              <a:gd name="adj2" fmla="val 50000"/>
            </a:avLst>
          </a:prstGeom>
          <a:solidFill>
            <a:srgbClr val="FFD966"/>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r>
              <a:rPr lang="ja" sz="1400" b="0" i="0" u="none" strike="noStrike" cap="none">
                <a:solidFill>
                  <a:srgbClr val="000000"/>
                </a:solidFill>
                <a:latin typeface="Arial"/>
                <a:ea typeface="Arial"/>
                <a:cs typeface="Arial"/>
                <a:sym typeface="Arial"/>
              </a:rPr>
              <a:t>促進</a:t>
            </a:r>
          </a:p>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376" name="Shape 376"/>
          <p:cNvSpPr/>
          <p:nvPr/>
        </p:nvSpPr>
        <p:spPr>
          <a:xfrm>
            <a:off x="4711075" y="1490700"/>
            <a:ext cx="1684198" cy="751200"/>
          </a:xfrm>
          <a:prstGeom prst="chevron">
            <a:avLst>
              <a:gd name="adj" fmla="val 50000"/>
            </a:avLst>
          </a:prstGeom>
          <a:solidFill>
            <a:srgbClr val="F1C232"/>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r>
              <a:rPr lang="ja" sz="1200" b="0" i="0" u="none" strike="noStrike" cap="none" dirty="0">
                <a:solidFill>
                  <a:srgbClr val="000000"/>
                </a:solidFill>
                <a:latin typeface="Arial"/>
                <a:ea typeface="Arial"/>
                <a:cs typeface="Arial"/>
                <a:sym typeface="Arial"/>
              </a:rPr>
              <a:t>ブランド・リレーションシップ</a:t>
            </a:r>
          </a:p>
          <a:p>
            <a:pPr marL="0" marR="0" lvl="0" indent="0" algn="l" rtl="0">
              <a:lnSpc>
                <a:spcPct val="100000"/>
              </a:lnSpc>
              <a:spcBef>
                <a:spcPts val="0"/>
              </a:spcBef>
              <a:spcAft>
                <a:spcPts val="0"/>
              </a:spcAft>
              <a:buClr>
                <a:srgbClr val="000000"/>
              </a:buClr>
              <a:buFont typeface="Arial"/>
              <a:buNone/>
            </a:pPr>
            <a:endParaRPr sz="1400" b="0" i="0" u="none" strike="noStrike" cap="none" dirty="0">
              <a:solidFill>
                <a:srgbClr val="000000"/>
              </a:solidFill>
              <a:latin typeface="Arial"/>
              <a:ea typeface="Arial"/>
              <a:cs typeface="Arial"/>
              <a:sym typeface="Arial"/>
            </a:endParaRPr>
          </a:p>
        </p:txBody>
      </p:sp>
      <p:sp>
        <p:nvSpPr>
          <p:cNvPr id="377" name="Shape 377"/>
          <p:cNvSpPr/>
          <p:nvPr/>
        </p:nvSpPr>
        <p:spPr>
          <a:xfrm>
            <a:off x="6133500" y="1490700"/>
            <a:ext cx="1889100" cy="751200"/>
          </a:xfrm>
          <a:prstGeom prst="chevron">
            <a:avLst>
              <a:gd name="adj" fmla="val 50000"/>
            </a:avLst>
          </a:prstGeom>
          <a:solidFill>
            <a:schemeClr val="accent4"/>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r>
              <a:rPr lang="ja" sz="1200" b="0" i="0" u="none" strike="noStrike" cap="none" dirty="0">
                <a:solidFill>
                  <a:srgbClr val="000000"/>
                </a:solidFill>
                <a:latin typeface="Arial"/>
                <a:ea typeface="Arial"/>
                <a:cs typeface="Arial"/>
                <a:sym typeface="Arial"/>
              </a:rPr>
              <a:t>ブランド・</a:t>
            </a:r>
          </a:p>
          <a:p>
            <a:pPr marL="0" marR="0" lvl="0" indent="0" algn="ctr" rtl="0">
              <a:lnSpc>
                <a:spcPct val="100000"/>
              </a:lnSpc>
              <a:spcBef>
                <a:spcPts val="0"/>
              </a:spcBef>
              <a:spcAft>
                <a:spcPts val="0"/>
              </a:spcAft>
              <a:buClr>
                <a:srgbClr val="000000"/>
              </a:buClr>
              <a:buSzPct val="25000"/>
              <a:buFont typeface="Arial"/>
              <a:buNone/>
            </a:pPr>
            <a:r>
              <a:rPr lang="ja" sz="1200" b="0" i="0" u="none" strike="noStrike" cap="none" dirty="0">
                <a:solidFill>
                  <a:srgbClr val="000000"/>
                </a:solidFill>
                <a:latin typeface="Arial"/>
                <a:ea typeface="Arial"/>
                <a:cs typeface="Arial"/>
                <a:sym typeface="Arial"/>
              </a:rPr>
              <a:t>ロイヤルティ</a:t>
            </a:r>
          </a:p>
          <a:p>
            <a:pPr marL="0" marR="0" lvl="0" indent="0" algn="ctr" rtl="0">
              <a:lnSpc>
                <a:spcPct val="100000"/>
              </a:lnSpc>
              <a:spcBef>
                <a:spcPts val="0"/>
              </a:spcBef>
              <a:spcAft>
                <a:spcPts val="0"/>
              </a:spcAft>
              <a:buClr>
                <a:srgbClr val="000000"/>
              </a:buClr>
              <a:buFont typeface="Arial"/>
              <a:buNone/>
            </a:pPr>
            <a:endParaRPr sz="1400" b="0" i="0" u="none" strike="noStrike" cap="none" dirty="0">
              <a:solidFill>
                <a:srgbClr val="000000"/>
              </a:solidFill>
              <a:latin typeface="Arial"/>
              <a:ea typeface="Arial"/>
              <a:cs typeface="Arial"/>
              <a:sym typeface="Arial"/>
            </a:endParaRPr>
          </a:p>
        </p:txBody>
      </p:sp>
      <p:sp>
        <p:nvSpPr>
          <p:cNvPr id="378" name="Shape 378"/>
          <p:cNvSpPr/>
          <p:nvPr/>
        </p:nvSpPr>
        <p:spPr>
          <a:xfrm>
            <a:off x="1365625" y="2628625"/>
            <a:ext cx="5029798" cy="1832100"/>
          </a:xfrm>
          <a:prstGeom prst="cloudCallout">
            <a:avLst>
              <a:gd name="adj1" fmla="val -23758"/>
              <a:gd name="adj2" fmla="val -69254"/>
            </a:avLst>
          </a:prstGeom>
          <a:solidFill>
            <a:schemeClr val="lt1"/>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r>
              <a:rPr lang="ja" sz="1400" b="0" i="0" u="none" strike="noStrike" cap="none">
                <a:solidFill>
                  <a:srgbClr val="000000"/>
                </a:solidFill>
                <a:latin typeface="Arial"/>
                <a:ea typeface="Arial"/>
                <a:cs typeface="Arial"/>
                <a:sym typeface="Arial"/>
              </a:rPr>
              <a:t>・ブランドと自己を結び付ける認知的、感情的な絆の強度(Park et al. 2006, p4)</a:t>
            </a:r>
          </a:p>
          <a:p>
            <a:pPr marL="0" marR="0" lvl="0" indent="0" algn="l" rtl="0">
              <a:lnSpc>
                <a:spcPct val="100000"/>
              </a:lnSpc>
              <a:spcBef>
                <a:spcPts val="0"/>
              </a:spcBef>
              <a:spcAft>
                <a:spcPts val="0"/>
              </a:spcAft>
              <a:buClr>
                <a:srgbClr val="000000"/>
              </a:buClr>
              <a:buSzPct val="25000"/>
              <a:buFont typeface="Arial"/>
              <a:buNone/>
            </a:pPr>
            <a:r>
              <a:rPr lang="ja" sz="1400" b="0" i="0" u="none" strike="noStrike" cap="none">
                <a:solidFill>
                  <a:srgbClr val="000000"/>
                </a:solidFill>
                <a:latin typeface="Arial"/>
                <a:ea typeface="Arial"/>
                <a:cs typeface="Arial"/>
                <a:sym typeface="Arial"/>
              </a:rPr>
              <a:t>・競合ブランドへのブランド・スイッチングを抑制するもの(Park et al. 2008)</a:t>
            </a:r>
          </a:p>
        </p:txBody>
      </p:sp>
      <p:sp>
        <p:nvSpPr>
          <p:cNvPr id="379" name="Shape 379"/>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31</a:t>
            </a:fld>
            <a:endParaRPr lang="ja" sz="1400" b="0" i="0" u="none" strike="noStrike" cap="none">
              <a:solidFill>
                <a:schemeClr val="dk2"/>
              </a:solidFill>
              <a:latin typeface="Lato"/>
              <a:ea typeface="Lato"/>
              <a:cs typeface="Lato"/>
              <a:sym typeface="Lato"/>
            </a:endParaRP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73"/>
                                        </p:tgtEl>
                                        <p:attrNameLst>
                                          <p:attrName>style.visibility</p:attrName>
                                        </p:attrNameLst>
                                      </p:cBhvr>
                                      <p:to>
                                        <p:strVal val="visible"/>
                                      </p:to>
                                    </p:set>
                                    <p:anim calcmode="lin" valueType="num">
                                      <p:cBhvr additive="base">
                                        <p:cTn id="7" dur="500"/>
                                        <p:tgtEl>
                                          <p:spTgt spid="373"/>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374"/>
                                        </p:tgtEl>
                                        <p:attrNameLst>
                                          <p:attrName>style.visibility</p:attrName>
                                        </p:attrNameLst>
                                      </p:cBhvr>
                                      <p:to>
                                        <p:strVal val="visible"/>
                                      </p:to>
                                    </p:set>
                                    <p:anim calcmode="lin" valueType="num">
                                      <p:cBhvr additive="base">
                                        <p:cTn id="12" dur="500"/>
                                        <p:tgtEl>
                                          <p:spTgt spid="374"/>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78"/>
                                        </p:tgtEl>
                                        <p:attrNameLst>
                                          <p:attrName>style.visibility</p:attrName>
                                        </p:attrNameLst>
                                      </p:cBhvr>
                                      <p:to>
                                        <p:strVal val="visible"/>
                                      </p:to>
                                    </p:set>
                                    <p:anim calcmode="lin" valueType="num">
                                      <p:cBhvr additive="base">
                                        <p:cTn id="17" dur="500"/>
                                        <p:tgtEl>
                                          <p:spTgt spid="378"/>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375"/>
                                        </p:tgtEl>
                                        <p:attrNameLst>
                                          <p:attrName>style.visibility</p:attrName>
                                        </p:attrNameLst>
                                      </p:cBhvr>
                                      <p:to>
                                        <p:strVal val="visible"/>
                                      </p:to>
                                    </p:set>
                                    <p:anim calcmode="lin" valueType="num">
                                      <p:cBhvr additive="base">
                                        <p:cTn id="22" dur="500"/>
                                        <p:tgtEl>
                                          <p:spTgt spid="375"/>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376"/>
                                        </p:tgtEl>
                                        <p:attrNameLst>
                                          <p:attrName>style.visibility</p:attrName>
                                        </p:attrNameLst>
                                      </p:cBhvr>
                                      <p:to>
                                        <p:strVal val="visible"/>
                                      </p:to>
                                    </p:set>
                                    <p:anim calcmode="lin" valueType="num">
                                      <p:cBhvr additive="base">
                                        <p:cTn id="27" dur="500"/>
                                        <p:tgtEl>
                                          <p:spTgt spid="376"/>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8" fill="hold" nodeType="clickEffect">
                                  <p:stCondLst>
                                    <p:cond delay="0"/>
                                  </p:stCondLst>
                                  <p:childTnLst>
                                    <p:set>
                                      <p:cBhvr>
                                        <p:cTn id="31" dur="1" fill="hold">
                                          <p:stCondLst>
                                            <p:cond delay="0"/>
                                          </p:stCondLst>
                                        </p:cTn>
                                        <p:tgtEl>
                                          <p:spTgt spid="377"/>
                                        </p:tgtEl>
                                        <p:attrNameLst>
                                          <p:attrName>style.visibility</p:attrName>
                                        </p:attrNameLst>
                                      </p:cBhvr>
                                      <p:to>
                                        <p:strVal val="visible"/>
                                      </p:to>
                                    </p:set>
                                    <p:anim calcmode="lin" valueType="num">
                                      <p:cBhvr additive="base">
                                        <p:cTn id="32" dur="500"/>
                                        <p:tgtEl>
                                          <p:spTgt spid="377"/>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Shape 384"/>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愛着の先行研究</a:t>
            </a:r>
            <a:r>
              <a:rPr lang="ja"/>
              <a:t>①,</a:t>
            </a:r>
            <a:r>
              <a:rPr lang="ja" sz="3200" b="1" i="0" u="none" strike="noStrike" cap="none">
                <a:solidFill>
                  <a:schemeClr val="dk1"/>
                </a:solidFill>
                <a:latin typeface="Arial"/>
                <a:ea typeface="Arial"/>
                <a:cs typeface="Arial"/>
                <a:sym typeface="Arial"/>
              </a:rPr>
              <a:t>②まとめ</a:t>
            </a: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p:txBody>
      </p:sp>
      <p:sp>
        <p:nvSpPr>
          <p:cNvPr id="385" name="Shape 385"/>
          <p:cNvSpPr txBox="1">
            <a:spLocks noGrp="1"/>
          </p:cNvSpPr>
          <p:nvPr>
            <p:ph type="body" idx="1"/>
          </p:nvPr>
        </p:nvSpPr>
        <p:spPr>
          <a:xfrm>
            <a:off x="311700" y="1152475"/>
            <a:ext cx="8520599" cy="3416400"/>
          </a:xfrm>
          <a:prstGeom prst="rect">
            <a:avLst/>
          </a:prstGeom>
          <a:noFill/>
          <a:ln>
            <a:noFill/>
          </a:ln>
        </p:spPr>
        <p:txBody>
          <a:bodyPr lIns="91425" tIns="91425" rIns="91425" bIns="91425" anchor="ctr" anchorCtr="0">
            <a:noAutofit/>
          </a:bodyPr>
          <a:lstStyle/>
          <a:p>
            <a:pPr lvl="0" algn="ctr" rtl="0">
              <a:spcBef>
                <a:spcPts val="0"/>
              </a:spcBef>
              <a:buClr>
                <a:srgbClr val="000000"/>
              </a:buClr>
              <a:buSzPct val="25000"/>
              <a:buFont typeface="Arial"/>
              <a:buNone/>
            </a:pPr>
            <a:r>
              <a:rPr lang="ja" sz="2400" b="1"/>
              <a:t>「愛着感」は</a:t>
            </a:r>
          </a:p>
          <a:p>
            <a:pPr lvl="0" algn="ctr" rtl="0">
              <a:spcBef>
                <a:spcPts val="0"/>
              </a:spcBef>
              <a:buClr>
                <a:srgbClr val="000000"/>
              </a:buClr>
              <a:buSzPct val="25000"/>
              <a:buFont typeface="Arial"/>
              <a:buNone/>
            </a:pPr>
            <a:r>
              <a:rPr lang="ja" sz="2400" b="1"/>
              <a:t>ブランド構築において重要な役割を果たし、</a:t>
            </a:r>
          </a:p>
          <a:p>
            <a:pPr lvl="0" algn="ctr" rtl="0">
              <a:spcBef>
                <a:spcPts val="0"/>
              </a:spcBef>
              <a:buClr>
                <a:srgbClr val="000000"/>
              </a:buClr>
              <a:buSzPct val="25000"/>
              <a:buFont typeface="Arial"/>
              <a:buNone/>
            </a:pPr>
            <a:r>
              <a:rPr lang="ja" sz="2400" b="1"/>
              <a:t>消費者が強いブランド態度を形成する要因となる。</a:t>
            </a:r>
          </a:p>
          <a:p>
            <a:pPr marL="0" marR="0" lvl="0" indent="0" algn="ctr" rtl="0">
              <a:lnSpc>
                <a:spcPct val="100000"/>
              </a:lnSpc>
              <a:spcBef>
                <a:spcPts val="0"/>
              </a:spcBef>
              <a:spcAft>
                <a:spcPts val="0"/>
              </a:spcAft>
              <a:buClr>
                <a:srgbClr val="000000"/>
              </a:buClr>
              <a:buSzPct val="25000"/>
              <a:buFont typeface="Arial"/>
              <a:buNone/>
            </a:pPr>
            <a:endParaRPr sz="2400" b="1"/>
          </a:p>
          <a:p>
            <a:pPr marL="0" marR="0" lvl="0" indent="0" algn="ctr" rtl="0">
              <a:lnSpc>
                <a:spcPct val="100000"/>
              </a:lnSpc>
              <a:spcBef>
                <a:spcPts val="0"/>
              </a:spcBef>
              <a:spcAft>
                <a:spcPts val="0"/>
              </a:spcAft>
              <a:buClr>
                <a:srgbClr val="000000"/>
              </a:buClr>
              <a:buSzPct val="25000"/>
              <a:buFont typeface="Arial"/>
              <a:buNone/>
            </a:pPr>
            <a:r>
              <a:rPr lang="ja" sz="2400" b="1" i="0" u="none" strike="noStrike" cap="none">
                <a:solidFill>
                  <a:srgbClr val="000000"/>
                </a:solidFill>
                <a:latin typeface="Arial"/>
                <a:ea typeface="Arial"/>
                <a:cs typeface="Arial"/>
                <a:sym typeface="Arial"/>
              </a:rPr>
              <a:t>ブランドアタッチメント(ブランドへの愛着)は</a:t>
            </a:r>
          </a:p>
          <a:p>
            <a:pPr marL="0" marR="0" lvl="0" indent="0" algn="ctr" rtl="0">
              <a:lnSpc>
                <a:spcPct val="100000"/>
              </a:lnSpc>
              <a:spcBef>
                <a:spcPts val="0"/>
              </a:spcBef>
              <a:spcAft>
                <a:spcPts val="0"/>
              </a:spcAft>
              <a:buClr>
                <a:srgbClr val="000000"/>
              </a:buClr>
              <a:buSzPct val="25000"/>
              <a:buFont typeface="Arial"/>
              <a:buNone/>
            </a:pPr>
            <a:r>
              <a:rPr lang="ja" sz="2400" b="1" i="0" u="none" strike="noStrike" cap="none">
                <a:solidFill>
                  <a:srgbClr val="000000"/>
                </a:solidFill>
                <a:latin typeface="Arial"/>
                <a:ea typeface="Arial"/>
                <a:cs typeface="Arial"/>
                <a:sym typeface="Arial"/>
              </a:rPr>
              <a:t>ブランド・リレーションシップを促進させ、</a:t>
            </a:r>
          </a:p>
          <a:p>
            <a:pPr marL="0" marR="0" lvl="0" indent="0" algn="ctr" rtl="0">
              <a:lnSpc>
                <a:spcPct val="100000"/>
              </a:lnSpc>
              <a:spcBef>
                <a:spcPts val="0"/>
              </a:spcBef>
              <a:spcAft>
                <a:spcPts val="0"/>
              </a:spcAft>
              <a:buClr>
                <a:srgbClr val="000000"/>
              </a:buClr>
              <a:buSzPct val="25000"/>
              <a:buFont typeface="Arial"/>
              <a:buNone/>
            </a:pPr>
            <a:r>
              <a:rPr lang="ja" sz="2400" b="1" i="0" u="none" strike="noStrike" cap="none">
                <a:solidFill>
                  <a:srgbClr val="000000"/>
                </a:solidFill>
                <a:latin typeface="Arial"/>
                <a:ea typeface="Arial"/>
                <a:cs typeface="Arial"/>
                <a:sym typeface="Arial"/>
              </a:rPr>
              <a:t>真のブランドロイヤルティを築く一つの要因となる。</a:t>
            </a:r>
          </a:p>
        </p:txBody>
      </p:sp>
      <p:sp>
        <p:nvSpPr>
          <p:cNvPr id="386" name="Shape 386"/>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32</a:t>
            </a:fld>
            <a:endParaRPr lang="ja" sz="1400" b="0" i="0" u="none" strike="noStrike" cap="none">
              <a:solidFill>
                <a:schemeClr val="dk2"/>
              </a:solidFill>
              <a:latin typeface="Lato"/>
              <a:ea typeface="Lato"/>
              <a:cs typeface="Lato"/>
              <a:sym typeface="Lato"/>
            </a:endParaRPr>
          </a:p>
        </p:txBody>
      </p:sp>
    </p:spTree>
  </p:cSld>
  <p:clrMapOvr>
    <a:masterClrMapping/>
  </p:clrMapOvr>
  <p:transition spd="slow">
    <p:cu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Shape 391"/>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lvl="0" algn="ctr" rtl="0">
              <a:spcBef>
                <a:spcPts val="0"/>
              </a:spcBef>
              <a:buClr>
                <a:srgbClr val="000000"/>
              </a:buClr>
              <a:buSzPct val="25000"/>
              <a:buFont typeface="Arial"/>
              <a:buNone/>
            </a:pPr>
            <a:r>
              <a:rPr lang="ja"/>
              <a:t>★</a:t>
            </a:r>
            <a:r>
              <a:rPr lang="ja" sz="2400">
                <a:solidFill>
                  <a:srgbClr val="000000"/>
                </a:solidFill>
              </a:rPr>
              <a:t>ブランドにとって愛着は消費者との</a:t>
            </a:r>
          </a:p>
          <a:p>
            <a:pPr lvl="0" algn="ctr" rtl="0">
              <a:spcBef>
                <a:spcPts val="0"/>
              </a:spcBef>
              <a:buClr>
                <a:srgbClr val="000000"/>
              </a:buClr>
              <a:buSzPct val="25000"/>
              <a:buFont typeface="Arial"/>
              <a:buNone/>
            </a:pPr>
            <a:r>
              <a:rPr lang="ja" sz="2400">
                <a:solidFill>
                  <a:srgbClr val="000000"/>
                </a:solidFill>
              </a:rPr>
              <a:t>     関係性を強化するという点で重要</a:t>
            </a:r>
          </a:p>
        </p:txBody>
      </p:sp>
      <p:sp>
        <p:nvSpPr>
          <p:cNvPr id="392" name="Shape 392"/>
          <p:cNvSpPr txBox="1">
            <a:spLocks noGrp="1"/>
          </p:cNvSpPr>
          <p:nvPr>
            <p:ph type="body" idx="1"/>
          </p:nvPr>
        </p:nvSpPr>
        <p:spPr>
          <a:xfrm>
            <a:off x="311700" y="1152475"/>
            <a:ext cx="8520599" cy="3416400"/>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rgbClr val="000000"/>
              </a:buClr>
              <a:buSzPct val="25000"/>
              <a:buFont typeface="Arial"/>
              <a:buNone/>
            </a:pPr>
            <a:endParaRPr sz="2400" b="1" dirty="0"/>
          </a:p>
          <a:p>
            <a:pPr marL="0" marR="0" lvl="0" indent="0" algn="ctr" rtl="0">
              <a:lnSpc>
                <a:spcPct val="100000"/>
              </a:lnSpc>
              <a:spcBef>
                <a:spcPts val="0"/>
              </a:spcBef>
              <a:spcAft>
                <a:spcPts val="0"/>
              </a:spcAft>
              <a:buClr>
                <a:srgbClr val="000000"/>
              </a:buClr>
              <a:buSzPct val="25000"/>
              <a:buFont typeface="Arial"/>
              <a:buNone/>
            </a:pPr>
            <a:endParaRPr sz="2400" b="1" dirty="0"/>
          </a:p>
          <a:p>
            <a:pPr marL="0" marR="0" lvl="0" indent="0" algn="ctr" rtl="0">
              <a:lnSpc>
                <a:spcPct val="100000"/>
              </a:lnSpc>
              <a:spcBef>
                <a:spcPts val="0"/>
              </a:spcBef>
              <a:spcAft>
                <a:spcPts val="0"/>
              </a:spcAft>
              <a:buClr>
                <a:srgbClr val="000000"/>
              </a:buClr>
              <a:buSzPct val="25000"/>
              <a:buFont typeface="Arial"/>
              <a:buNone/>
            </a:pPr>
            <a:r>
              <a:rPr lang="ja" sz="2400" b="1" dirty="0"/>
              <a:t>では、</a:t>
            </a:r>
          </a:p>
          <a:p>
            <a:pPr marL="0" marR="0" lvl="0" indent="0" algn="ctr" rtl="0">
              <a:lnSpc>
                <a:spcPct val="100000"/>
              </a:lnSpc>
              <a:spcBef>
                <a:spcPts val="0"/>
              </a:spcBef>
              <a:spcAft>
                <a:spcPts val="0"/>
              </a:spcAft>
              <a:buClr>
                <a:srgbClr val="000000"/>
              </a:buClr>
              <a:buSzPct val="25000"/>
              <a:buFont typeface="Arial"/>
              <a:buNone/>
            </a:pPr>
            <a:r>
              <a:rPr lang="ja" sz="2400" b="1" dirty="0">
                <a:solidFill>
                  <a:srgbClr val="FF0000"/>
                </a:solidFill>
              </a:rPr>
              <a:t>愛着</a:t>
            </a:r>
            <a:r>
              <a:rPr lang="ja" sz="2400" b="1" dirty="0"/>
              <a:t>はどのようにして形成されるのか</a:t>
            </a:r>
          </a:p>
          <a:p>
            <a:pPr marL="0" marR="0" lvl="0" indent="0" algn="ctr" rtl="0">
              <a:lnSpc>
                <a:spcPct val="100000"/>
              </a:lnSpc>
              <a:spcBef>
                <a:spcPts val="0"/>
              </a:spcBef>
              <a:spcAft>
                <a:spcPts val="0"/>
              </a:spcAft>
              <a:buClr>
                <a:srgbClr val="000000"/>
              </a:buClr>
              <a:buSzPct val="25000"/>
              <a:buFont typeface="Arial"/>
              <a:buNone/>
            </a:pPr>
            <a:endParaRPr sz="2400" b="1" dirty="0"/>
          </a:p>
          <a:p>
            <a:pPr marL="0" marR="0" lvl="0" indent="0" algn="l" rtl="0">
              <a:lnSpc>
                <a:spcPct val="100000"/>
              </a:lnSpc>
              <a:spcBef>
                <a:spcPts val="0"/>
              </a:spcBef>
              <a:spcAft>
                <a:spcPts val="0"/>
              </a:spcAft>
              <a:buClr>
                <a:srgbClr val="000000"/>
              </a:buClr>
              <a:buSzPct val="25000"/>
              <a:buFont typeface="Arial"/>
              <a:buNone/>
            </a:pP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endParaRPr sz="1400" b="0" i="0" u="none" strike="noStrike" cap="none" dirty="0">
              <a:solidFill>
                <a:srgbClr val="000000"/>
              </a:solidFill>
              <a:latin typeface="Arial"/>
              <a:ea typeface="Arial"/>
              <a:cs typeface="Arial"/>
              <a:sym typeface="Arial"/>
            </a:endParaRPr>
          </a:p>
        </p:txBody>
      </p:sp>
      <p:sp>
        <p:nvSpPr>
          <p:cNvPr id="393" name="Shape 393"/>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33</a:t>
            </a:fld>
            <a:endParaRPr lang="ja" sz="1400" b="0" i="0" u="none" strike="noStrike" cap="none">
              <a:solidFill>
                <a:schemeClr val="dk2"/>
              </a:solidFill>
              <a:latin typeface="Lato"/>
              <a:ea typeface="Lato"/>
              <a:cs typeface="Lato"/>
              <a:sym typeface="Lato"/>
            </a:endParaRPr>
          </a:p>
        </p:txBody>
      </p:sp>
      <p:pic>
        <p:nvPicPr>
          <p:cNvPr id="394" name="Shape 394"/>
          <p:cNvPicPr preferRelativeResize="0"/>
          <p:nvPr/>
        </p:nvPicPr>
        <p:blipFill>
          <a:blip r:embed="rId3">
            <a:alphaModFix/>
          </a:blip>
          <a:stretch>
            <a:fillRect/>
          </a:stretch>
        </p:blipFill>
        <p:spPr>
          <a:xfrm>
            <a:off x="6835425" y="3543225"/>
            <a:ext cx="1375964" cy="1280095"/>
          </a:xfrm>
          <a:prstGeom prst="rect">
            <a:avLst/>
          </a:prstGeom>
          <a:noFill/>
          <a:ln>
            <a:noFill/>
          </a:ln>
        </p:spPr>
      </p:pic>
      <p:sp>
        <p:nvSpPr>
          <p:cNvPr id="395" name="Shape 395"/>
          <p:cNvSpPr txBox="1"/>
          <p:nvPr/>
        </p:nvSpPr>
        <p:spPr>
          <a:xfrm>
            <a:off x="6941951" y="3650645"/>
            <a:ext cx="2097000" cy="21147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396" name="Shape 396"/>
          <p:cNvSpPr/>
          <p:nvPr/>
        </p:nvSpPr>
        <p:spPr>
          <a:xfrm>
            <a:off x="1929300" y="1918350"/>
            <a:ext cx="5285400" cy="942900"/>
          </a:xfrm>
          <a:prstGeom prst="wedgeRoundRectCallout">
            <a:avLst>
              <a:gd name="adj1" fmla="val 40175"/>
              <a:gd name="adj2" fmla="val 130685"/>
              <a:gd name="adj3" fmla="val 0"/>
            </a:avLst>
          </a:prstGeom>
          <a:noFill/>
          <a:ln w="9525" cap="flat"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397" name="Shape 397"/>
          <p:cNvSpPr txBox="1"/>
          <p:nvPr/>
        </p:nvSpPr>
        <p:spPr>
          <a:xfrm rot="786138">
            <a:off x="7437708" y="2821776"/>
            <a:ext cx="598172" cy="828855"/>
          </a:xfrm>
          <a:prstGeom prst="rect">
            <a:avLst/>
          </a:prstGeom>
          <a:noFill/>
          <a:ln>
            <a:noFill/>
          </a:ln>
        </p:spPr>
        <p:txBody>
          <a:bodyPr lIns="91425" tIns="91425" rIns="91425" bIns="91425" anchor="t" anchorCtr="0">
            <a:noAutofit/>
          </a:bodyPr>
          <a:lstStyle/>
          <a:p>
            <a:pPr lvl="0" rtl="0">
              <a:spcBef>
                <a:spcPts val="0"/>
              </a:spcBef>
              <a:buNone/>
            </a:pPr>
            <a:r>
              <a:rPr lang="ja" sz="6000" b="1"/>
              <a:t>?</a:t>
            </a:r>
          </a:p>
          <a:p>
            <a:pPr lvl="0">
              <a:spcBef>
                <a:spcPts val="0"/>
              </a:spcBef>
              <a:buNone/>
            </a:pPr>
            <a:endParaRP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2">
                                            <p:txEl>
                                              <p:pRg st="2" end="2"/>
                                            </p:txEl>
                                          </p:spTgt>
                                        </p:tgtEl>
                                        <p:attrNameLst>
                                          <p:attrName>style.visibility</p:attrName>
                                        </p:attrNameLst>
                                      </p:cBhvr>
                                      <p:to>
                                        <p:strVal val="visible"/>
                                      </p:to>
                                    </p:set>
                                    <p:animEffect transition="in" filter="fade">
                                      <p:cBhvr>
                                        <p:cTn id="7" dur="500"/>
                                        <p:tgtEl>
                                          <p:spTgt spid="392">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92">
                                            <p:txEl>
                                              <p:pRg st="3" end="3"/>
                                            </p:txEl>
                                          </p:spTgt>
                                        </p:tgtEl>
                                        <p:attrNameLst>
                                          <p:attrName>style.visibility</p:attrName>
                                        </p:attrNameLst>
                                      </p:cBhvr>
                                      <p:to>
                                        <p:strVal val="visible"/>
                                      </p:to>
                                    </p:set>
                                    <p:animEffect transition="in" filter="fade">
                                      <p:cBhvr>
                                        <p:cTn id="10" dur="500"/>
                                        <p:tgtEl>
                                          <p:spTgt spid="39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Shape 402"/>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研究目的</a:t>
            </a: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p:txBody>
      </p:sp>
      <p:sp>
        <p:nvSpPr>
          <p:cNvPr id="403" name="Shape 403"/>
          <p:cNvSpPr txBox="1">
            <a:spLocks noGrp="1"/>
          </p:cNvSpPr>
          <p:nvPr>
            <p:ph type="body" idx="1"/>
          </p:nvPr>
        </p:nvSpPr>
        <p:spPr>
          <a:xfrm>
            <a:off x="311700" y="1154650"/>
            <a:ext cx="8520599" cy="3161099"/>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ja" sz="2400" b="1"/>
              <a:t>アイドル業界においてコンサートチケットが</a:t>
            </a:r>
          </a:p>
          <a:p>
            <a:pPr marL="0" marR="0" lvl="0" indent="0" algn="ctr" rtl="0">
              <a:lnSpc>
                <a:spcPct val="100000"/>
              </a:lnSpc>
              <a:spcBef>
                <a:spcPts val="0"/>
              </a:spcBef>
              <a:spcAft>
                <a:spcPts val="0"/>
              </a:spcAft>
              <a:buClr>
                <a:srgbClr val="000000"/>
              </a:buClr>
              <a:buSzPct val="25000"/>
              <a:buFont typeface="Arial"/>
              <a:buNone/>
            </a:pPr>
            <a:r>
              <a:rPr lang="ja" sz="2400" b="1" i="0" u="none" strike="noStrike" cap="none">
                <a:solidFill>
                  <a:srgbClr val="000000"/>
                </a:solidFill>
                <a:latin typeface="Arial"/>
                <a:ea typeface="Arial"/>
                <a:cs typeface="Arial"/>
                <a:sym typeface="Arial"/>
              </a:rPr>
              <a:t>ファンの愛着に影響を与える要因を明らかにする。</a:t>
            </a:r>
          </a:p>
          <a:p>
            <a:pPr marL="0" marR="0" lvl="0" indent="0" algn="ctr" rtl="0">
              <a:lnSpc>
                <a:spcPct val="100000"/>
              </a:lnSpc>
              <a:spcBef>
                <a:spcPts val="0"/>
              </a:spcBef>
              <a:spcAft>
                <a:spcPts val="0"/>
              </a:spcAft>
              <a:buClr>
                <a:srgbClr val="000000"/>
              </a:buClr>
              <a:buSzPct val="25000"/>
              <a:buFont typeface="Arial"/>
              <a:buNone/>
            </a:pPr>
            <a:endParaRPr/>
          </a:p>
          <a:p>
            <a:pPr marL="0" marR="0" lvl="0" indent="0" algn="l" rtl="0">
              <a:lnSpc>
                <a:spcPct val="100000"/>
              </a:lnSpc>
              <a:spcBef>
                <a:spcPts val="0"/>
              </a:spcBef>
              <a:spcAft>
                <a:spcPts val="0"/>
              </a:spcAft>
              <a:buClr>
                <a:srgbClr val="000000"/>
              </a:buClr>
              <a:buSzPct val="25000"/>
              <a:buFont typeface="Arial"/>
              <a:buNone/>
            </a:pPr>
            <a:endParaRPr sz="2400" b="1" i="0" u="none" strike="noStrike" cap="none">
              <a:solidFill>
                <a:srgbClr val="000000"/>
              </a:solidFill>
              <a:latin typeface="Arial"/>
              <a:ea typeface="Arial"/>
              <a:cs typeface="Arial"/>
              <a:sym typeface="Arial"/>
            </a:endParaRPr>
          </a:p>
        </p:txBody>
      </p:sp>
      <p:sp>
        <p:nvSpPr>
          <p:cNvPr id="404" name="Shape 404"/>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34</a:t>
            </a:fld>
            <a:endParaRPr lang="ja" sz="1400" b="0" i="0" u="none" strike="noStrike" cap="none">
              <a:solidFill>
                <a:schemeClr val="dk2"/>
              </a:solidFill>
              <a:latin typeface="Lato"/>
              <a:ea typeface="Lato"/>
              <a:cs typeface="Lato"/>
              <a:sym typeface="Lato"/>
            </a:endParaRPr>
          </a:p>
        </p:txBody>
      </p:sp>
      <p:pic>
        <p:nvPicPr>
          <p:cNvPr id="405" name="Shape 405"/>
          <p:cNvPicPr preferRelativeResize="0"/>
          <p:nvPr/>
        </p:nvPicPr>
        <p:blipFill>
          <a:blip r:embed="rId3">
            <a:alphaModFix/>
          </a:blip>
          <a:stretch>
            <a:fillRect/>
          </a:stretch>
        </p:blipFill>
        <p:spPr>
          <a:xfrm>
            <a:off x="5291137" y="2968787"/>
            <a:ext cx="2295525" cy="1990725"/>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pic>
        <p:nvPicPr>
          <p:cNvPr id="410" name="Shape 410"/>
          <p:cNvPicPr preferRelativeResize="0"/>
          <p:nvPr/>
        </p:nvPicPr>
        <p:blipFill rotWithShape="1">
          <a:blip r:embed="rId3">
            <a:alphaModFix/>
          </a:blip>
          <a:srcRect/>
          <a:stretch/>
        </p:blipFill>
        <p:spPr>
          <a:xfrm>
            <a:off x="6547155" y="2574809"/>
            <a:ext cx="2285099" cy="2189100"/>
          </a:xfrm>
          <a:prstGeom prst="rect">
            <a:avLst/>
          </a:prstGeom>
          <a:noFill/>
          <a:ln>
            <a:noFill/>
          </a:ln>
        </p:spPr>
      </p:pic>
      <p:sp>
        <p:nvSpPr>
          <p:cNvPr id="411" name="Shape 411"/>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目次</a:t>
            </a: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p:txBody>
      </p:sp>
      <p:sp>
        <p:nvSpPr>
          <p:cNvPr id="412" name="Shape 412"/>
          <p:cNvSpPr txBox="1">
            <a:spLocks noGrp="1"/>
          </p:cNvSpPr>
          <p:nvPr>
            <p:ph type="body" idx="1"/>
          </p:nvPr>
        </p:nvSpPr>
        <p:spPr>
          <a:xfrm>
            <a:off x="311701" y="1017458"/>
            <a:ext cx="8520599" cy="3684000"/>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rgbClr val="000000"/>
              </a:buClr>
              <a:buSzPct val="25000"/>
              <a:buFont typeface="Arial"/>
              <a:buNone/>
            </a:pPr>
            <a:endParaRPr sz="2000" b="1" dirty="0"/>
          </a:p>
          <a:p>
            <a:pPr marL="0" marR="0" lvl="0" indent="0" algn="ctr" rtl="0">
              <a:lnSpc>
                <a:spcPct val="100000"/>
              </a:lnSpc>
              <a:spcBef>
                <a:spcPts val="0"/>
              </a:spcBef>
              <a:spcAft>
                <a:spcPts val="0"/>
              </a:spcAft>
              <a:buClr>
                <a:srgbClr val="000000"/>
              </a:buClr>
              <a:buSzPct val="25000"/>
              <a:buFont typeface="Arial"/>
              <a:buNone/>
            </a:pPr>
            <a:r>
              <a:rPr lang="ja" sz="2000" b="1" i="0" u="none" strike="noStrike" cap="none" dirty="0">
                <a:solidFill>
                  <a:srgbClr val="000000"/>
                </a:solidFill>
                <a:latin typeface="Arial"/>
                <a:ea typeface="Arial"/>
                <a:cs typeface="Arial"/>
                <a:sym typeface="Arial"/>
              </a:rPr>
              <a:t>現状分析と問題意識</a:t>
            </a:r>
          </a:p>
          <a:p>
            <a:pPr marL="0" marR="0" lvl="0" indent="0" algn="ctr" rtl="0">
              <a:lnSpc>
                <a:spcPct val="100000"/>
              </a:lnSpc>
              <a:spcBef>
                <a:spcPts val="0"/>
              </a:spcBef>
              <a:spcAft>
                <a:spcPts val="0"/>
              </a:spcAft>
              <a:buClr>
                <a:srgbClr val="000000"/>
              </a:buClr>
              <a:buSzPct val="25000"/>
              <a:buFont typeface="Arial"/>
              <a:buNone/>
            </a:pPr>
            <a:endParaRPr sz="2000" b="1" dirty="0"/>
          </a:p>
          <a:p>
            <a:pPr marL="0" marR="0" lvl="0" indent="0" algn="ctr" rtl="0">
              <a:lnSpc>
                <a:spcPct val="100000"/>
              </a:lnSpc>
              <a:spcBef>
                <a:spcPts val="0"/>
              </a:spcBef>
              <a:spcAft>
                <a:spcPts val="0"/>
              </a:spcAft>
              <a:buClr>
                <a:srgbClr val="000000"/>
              </a:buClr>
              <a:buSzPct val="25000"/>
              <a:buFont typeface="Arial"/>
              <a:buNone/>
            </a:pPr>
            <a:r>
              <a:rPr lang="ja" sz="2000" b="1" i="0" u="none" strike="noStrike" cap="none" dirty="0">
                <a:solidFill>
                  <a:srgbClr val="000000"/>
                </a:solidFill>
                <a:latin typeface="Arial"/>
                <a:ea typeface="Arial"/>
                <a:cs typeface="Arial"/>
                <a:sym typeface="Arial"/>
              </a:rPr>
              <a:t>先行研究と研究目的</a:t>
            </a:r>
          </a:p>
          <a:p>
            <a:pPr marL="0" marR="0" lvl="0" indent="0" algn="ctr" rtl="0">
              <a:lnSpc>
                <a:spcPct val="100000"/>
              </a:lnSpc>
              <a:spcBef>
                <a:spcPts val="0"/>
              </a:spcBef>
              <a:spcAft>
                <a:spcPts val="0"/>
              </a:spcAft>
              <a:buClr>
                <a:srgbClr val="000000"/>
              </a:buClr>
              <a:buSzPct val="25000"/>
              <a:buFont typeface="Arial"/>
              <a:buNone/>
            </a:pPr>
            <a:endParaRPr sz="2000" b="1"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r>
              <a:rPr lang="ja" sz="2000" b="1" i="0" u="none" strike="noStrike" cap="none" dirty="0">
                <a:solidFill>
                  <a:srgbClr val="000000"/>
                </a:solidFill>
                <a:latin typeface="Arial"/>
                <a:ea typeface="Arial"/>
                <a:cs typeface="Arial"/>
                <a:sym typeface="Arial"/>
              </a:rPr>
              <a:t>仮説導出と仮説</a:t>
            </a:r>
            <a:r>
              <a:rPr lang="ja" sz="2000" b="1" dirty="0"/>
              <a:t>検証</a:t>
            </a:r>
          </a:p>
          <a:p>
            <a:pPr marL="0" marR="0" lvl="0" indent="0" algn="l" rtl="0">
              <a:lnSpc>
                <a:spcPct val="100000"/>
              </a:lnSpc>
              <a:spcBef>
                <a:spcPts val="0"/>
              </a:spcBef>
              <a:spcAft>
                <a:spcPts val="0"/>
              </a:spcAft>
              <a:buClr>
                <a:srgbClr val="000000"/>
              </a:buClr>
              <a:buSzPct val="25000"/>
              <a:buFont typeface="Arial"/>
              <a:buNone/>
            </a:pPr>
            <a:endParaRPr dirty="0"/>
          </a:p>
          <a:p>
            <a:pPr marL="0" marR="0" lvl="0" indent="0" rtl="0">
              <a:lnSpc>
                <a:spcPct val="100000"/>
              </a:lnSpc>
              <a:spcBef>
                <a:spcPts val="0"/>
              </a:spcBef>
              <a:spcAft>
                <a:spcPts val="0"/>
              </a:spcAft>
              <a:buClr>
                <a:srgbClr val="000000"/>
              </a:buClr>
              <a:buSzPct val="25000"/>
              <a:buFont typeface="Arial"/>
              <a:buNone/>
            </a:pPr>
            <a:r>
              <a:rPr lang="ja" sz="2000" b="1" dirty="0"/>
              <a:t>　　　　　　　　　</a:t>
            </a:r>
            <a:r>
              <a:rPr lang="ja" sz="2000" b="1" dirty="0" smtClean="0"/>
              <a:t>実務的</a:t>
            </a:r>
            <a:r>
              <a:rPr lang="ja" sz="2000" b="1" dirty="0"/>
              <a:t>・学術的</a:t>
            </a:r>
            <a:r>
              <a:rPr lang="ja" sz="2000" b="1" i="0" u="none" strike="noStrike" cap="none" dirty="0">
                <a:solidFill>
                  <a:srgbClr val="000000"/>
                </a:solidFill>
                <a:latin typeface="Arial"/>
                <a:ea typeface="Arial"/>
                <a:cs typeface="Arial"/>
                <a:sym typeface="Arial"/>
              </a:rPr>
              <a:t>インプリケーション</a:t>
            </a:r>
          </a:p>
          <a:p>
            <a:pPr marL="0" marR="0" lvl="0" indent="0" algn="ctr" rtl="0">
              <a:lnSpc>
                <a:spcPct val="100000"/>
              </a:lnSpc>
              <a:spcBef>
                <a:spcPts val="0"/>
              </a:spcBef>
              <a:spcAft>
                <a:spcPts val="0"/>
              </a:spcAft>
              <a:buClr>
                <a:srgbClr val="000000"/>
              </a:buClr>
              <a:buSzPct val="25000"/>
              <a:buFont typeface="Arial"/>
              <a:buNone/>
            </a:pPr>
            <a:endParaRPr sz="2000" b="1"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r>
              <a:rPr lang="ja" sz="2000" b="1" i="0" u="none" strike="noStrike" cap="none" dirty="0">
                <a:solidFill>
                  <a:srgbClr val="000000"/>
                </a:solidFill>
                <a:latin typeface="Arial"/>
                <a:ea typeface="Arial"/>
                <a:cs typeface="Arial"/>
                <a:sym typeface="Arial"/>
              </a:rPr>
              <a:t>今後の</a:t>
            </a:r>
            <a:r>
              <a:rPr lang="ja" sz="2000" b="1" dirty="0"/>
              <a:t>課題</a:t>
            </a:r>
          </a:p>
          <a:p>
            <a:pPr marL="0" marR="0" lvl="0" indent="0" algn="l" rtl="0">
              <a:lnSpc>
                <a:spcPct val="100000"/>
              </a:lnSpc>
              <a:spcBef>
                <a:spcPts val="0"/>
              </a:spcBef>
              <a:spcAft>
                <a:spcPts val="0"/>
              </a:spcAft>
              <a:buClr>
                <a:srgbClr val="000000"/>
              </a:buClr>
              <a:buSzPct val="25000"/>
              <a:buFont typeface="Arial"/>
              <a:buNone/>
            </a:pPr>
            <a:endParaRPr sz="2400" b="0" i="0" u="none" strike="noStrike" cap="none" dirty="0">
              <a:solidFill>
                <a:srgbClr val="000000"/>
              </a:solidFill>
              <a:latin typeface="Arial"/>
              <a:ea typeface="Arial"/>
              <a:cs typeface="Arial"/>
              <a:sym typeface="Arial"/>
            </a:endParaRPr>
          </a:p>
        </p:txBody>
      </p:sp>
      <p:sp>
        <p:nvSpPr>
          <p:cNvPr id="413" name="Shape 413"/>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35</a:t>
            </a:fld>
            <a:endParaRPr lang="ja" sz="1400" b="0" i="0" u="none" strike="noStrike" cap="none">
              <a:solidFill>
                <a:schemeClr val="dk2"/>
              </a:solidFill>
              <a:latin typeface="Lato"/>
              <a:ea typeface="Lato"/>
              <a:cs typeface="Lato"/>
              <a:sym typeface="Lato"/>
            </a:endParaRPr>
          </a:p>
        </p:txBody>
      </p:sp>
      <p:sp>
        <p:nvSpPr>
          <p:cNvPr id="414" name="Shape 414"/>
          <p:cNvSpPr/>
          <p:nvPr/>
        </p:nvSpPr>
        <p:spPr>
          <a:xfrm>
            <a:off x="3379075" y="2574800"/>
            <a:ext cx="2471699" cy="500999"/>
          </a:xfrm>
          <a:prstGeom prst="rect">
            <a:avLst/>
          </a:prstGeom>
          <a:noFill/>
          <a:ln w="38100"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transition spd="slow">
    <p:cu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pic>
        <p:nvPicPr>
          <p:cNvPr id="419" name="Shape 419"/>
          <p:cNvPicPr preferRelativeResize="0"/>
          <p:nvPr/>
        </p:nvPicPr>
        <p:blipFill>
          <a:blip r:embed="rId3">
            <a:alphaModFix/>
          </a:blip>
          <a:stretch>
            <a:fillRect/>
          </a:stretch>
        </p:blipFill>
        <p:spPr>
          <a:xfrm>
            <a:off x="6610500" y="2581050"/>
            <a:ext cx="2495550" cy="1828800"/>
          </a:xfrm>
          <a:prstGeom prst="rect">
            <a:avLst/>
          </a:prstGeom>
          <a:noFill/>
          <a:ln>
            <a:noFill/>
          </a:ln>
        </p:spPr>
      </p:pic>
      <p:sp>
        <p:nvSpPr>
          <p:cNvPr id="420" name="Shape 420"/>
          <p:cNvSpPr/>
          <p:nvPr/>
        </p:nvSpPr>
        <p:spPr>
          <a:xfrm>
            <a:off x="412058" y="1288607"/>
            <a:ext cx="6098084" cy="2478792"/>
          </a:xfrm>
          <a:prstGeom prst="wedgeRoundRectCallout">
            <a:avLst>
              <a:gd name="adj1" fmla="val 52879"/>
              <a:gd name="adj2" fmla="val 11281"/>
              <a:gd name="adj3" fmla="val 0"/>
            </a:avLst>
          </a:prstGeom>
          <a:solidFill>
            <a:srgbClr val="FFE599"/>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21" name="Shape 421"/>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a:t>調査概要</a:t>
            </a:r>
          </a:p>
        </p:txBody>
      </p:sp>
      <p:sp>
        <p:nvSpPr>
          <p:cNvPr id="422" name="Shape 422"/>
          <p:cNvSpPr txBox="1">
            <a:spLocks noGrp="1"/>
          </p:cNvSpPr>
          <p:nvPr>
            <p:ph type="body" idx="1"/>
          </p:nvPr>
        </p:nvSpPr>
        <p:spPr>
          <a:xfrm>
            <a:off x="311700" y="1288607"/>
            <a:ext cx="8520599" cy="3345767"/>
          </a:xfrm>
          <a:prstGeom prst="rect">
            <a:avLst/>
          </a:prstGeom>
          <a:noFill/>
          <a:ln>
            <a:noFill/>
          </a:ln>
        </p:spPr>
        <p:txBody>
          <a:bodyPr lIns="91425" tIns="91425" rIns="91425" bIns="91425" anchor="t" anchorCtr="0">
            <a:noAutofit/>
          </a:bodyPr>
          <a:lstStyle/>
          <a:p>
            <a:pPr lvl="0" rtl="0">
              <a:lnSpc>
                <a:spcPct val="144000"/>
              </a:lnSpc>
              <a:spcBef>
                <a:spcPts val="0"/>
              </a:spcBef>
              <a:buClr>
                <a:srgbClr val="000000"/>
              </a:buClr>
              <a:buSzPct val="61111"/>
              <a:buFont typeface="Arial"/>
              <a:buNone/>
            </a:pPr>
            <a:r>
              <a:rPr lang="ja" sz="1800" dirty="0"/>
              <a:t>・調査対象  10代～30代の男女のアイドルファン</a:t>
            </a:r>
          </a:p>
          <a:p>
            <a:pPr lvl="0" rtl="0">
              <a:lnSpc>
                <a:spcPct val="144000"/>
              </a:lnSpc>
              <a:spcBef>
                <a:spcPts val="0"/>
              </a:spcBef>
              <a:buClr>
                <a:srgbClr val="000000"/>
              </a:buClr>
              <a:buSzPct val="61111"/>
              <a:buFont typeface="Arial"/>
              <a:buNone/>
            </a:pPr>
            <a:r>
              <a:rPr lang="ja" sz="1800" dirty="0"/>
              <a:t>・調査期間  2015年12/8～12/15</a:t>
            </a:r>
          </a:p>
          <a:p>
            <a:pPr lvl="0" rtl="0">
              <a:lnSpc>
                <a:spcPct val="144000"/>
              </a:lnSpc>
              <a:spcBef>
                <a:spcPts val="0"/>
              </a:spcBef>
              <a:buClr>
                <a:srgbClr val="000000"/>
              </a:buClr>
              <a:buSzPct val="61111"/>
              <a:buFont typeface="Arial"/>
              <a:buNone/>
            </a:pPr>
            <a:r>
              <a:rPr lang="ja" sz="1800" dirty="0"/>
              <a:t>・調査方法　調査対象者</a:t>
            </a:r>
            <a:r>
              <a:rPr lang="ja" sz="1800" dirty="0" smtClean="0"/>
              <a:t>にネットアンケート</a:t>
            </a:r>
            <a:r>
              <a:rPr lang="ja" sz="1800" dirty="0"/>
              <a:t>を実施</a:t>
            </a:r>
          </a:p>
          <a:p>
            <a:pPr lvl="0" rtl="0">
              <a:lnSpc>
                <a:spcPct val="144000"/>
              </a:lnSpc>
              <a:spcBef>
                <a:spcPts val="0"/>
              </a:spcBef>
              <a:buClr>
                <a:srgbClr val="000000"/>
              </a:buClr>
              <a:buSzPct val="61111"/>
              <a:buFont typeface="Arial"/>
              <a:buNone/>
            </a:pPr>
            <a:r>
              <a:rPr lang="ja" sz="1800" dirty="0"/>
              <a:t>・サンプルサイズ 仮説1→総回答数183(内有効回答数118)　</a:t>
            </a:r>
          </a:p>
          <a:p>
            <a:pPr lvl="0" rtl="0">
              <a:lnSpc>
                <a:spcPct val="144000"/>
              </a:lnSpc>
              <a:spcBef>
                <a:spcPts val="0"/>
              </a:spcBef>
              <a:buClr>
                <a:srgbClr val="000000"/>
              </a:buClr>
              <a:buSzPct val="61111"/>
              <a:buFont typeface="Arial"/>
              <a:buNone/>
            </a:pPr>
            <a:r>
              <a:rPr lang="ja" sz="1800" dirty="0"/>
              <a:t>　　　　　　　</a:t>
            </a:r>
            <a:r>
              <a:rPr lang="en-US" altLang="ja" sz="1800" dirty="0"/>
              <a:t> </a:t>
            </a:r>
            <a:r>
              <a:rPr lang="en-US" altLang="ja" sz="1800" dirty="0" smtClean="0"/>
              <a:t>   </a:t>
            </a:r>
            <a:r>
              <a:rPr lang="ja" sz="1800" dirty="0" smtClean="0"/>
              <a:t>仮説</a:t>
            </a:r>
            <a:r>
              <a:rPr lang="ja" sz="1800" dirty="0"/>
              <a:t>2→総回答数183（内有効回答数160）</a:t>
            </a:r>
          </a:p>
          <a:p>
            <a:pPr lvl="0" rtl="0">
              <a:lnSpc>
                <a:spcPct val="144000"/>
              </a:lnSpc>
              <a:spcBef>
                <a:spcPts val="0"/>
              </a:spcBef>
              <a:buClr>
                <a:srgbClr val="000000"/>
              </a:buClr>
              <a:buSzPct val="61111"/>
              <a:buFont typeface="Arial"/>
              <a:buNone/>
            </a:pPr>
            <a:r>
              <a:rPr lang="ja" sz="1800" dirty="0"/>
              <a:t>・分析手法   一元分散分析、多重比較検定、重回帰分析</a:t>
            </a:r>
          </a:p>
          <a:p>
            <a:pPr lvl="0" rtl="0">
              <a:lnSpc>
                <a:spcPct val="115000"/>
              </a:lnSpc>
              <a:spcBef>
                <a:spcPts val="0"/>
              </a:spcBef>
              <a:buClr>
                <a:srgbClr val="000000"/>
              </a:buClr>
              <a:buSzPct val="61111"/>
              <a:buFont typeface="Arial"/>
              <a:buNone/>
            </a:pPr>
            <a:endParaRPr sz="1800" dirty="0"/>
          </a:p>
          <a:p>
            <a:pPr lvl="0" rtl="0">
              <a:lnSpc>
                <a:spcPct val="115000"/>
              </a:lnSpc>
              <a:spcBef>
                <a:spcPts val="0"/>
              </a:spcBef>
              <a:buClr>
                <a:srgbClr val="000000"/>
              </a:buClr>
              <a:buSzPct val="78571"/>
              <a:buFont typeface="Arial"/>
              <a:buNone/>
            </a:pPr>
            <a:endParaRPr dirty="0"/>
          </a:p>
          <a:p>
            <a:pPr marL="0" marR="0" lvl="0" indent="0" algn="l" rtl="0">
              <a:lnSpc>
                <a:spcPct val="100000"/>
              </a:lnSpc>
              <a:spcBef>
                <a:spcPts val="0"/>
              </a:spcBef>
              <a:spcAft>
                <a:spcPts val="0"/>
              </a:spcAft>
              <a:buClr>
                <a:srgbClr val="000000"/>
              </a:buClr>
              <a:buSzPct val="25000"/>
              <a:buFont typeface="Arial"/>
              <a:buNone/>
            </a:pPr>
            <a:endParaRPr dirty="0"/>
          </a:p>
        </p:txBody>
      </p:sp>
      <p:sp>
        <p:nvSpPr>
          <p:cNvPr id="423" name="Shape 423"/>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36</a:t>
            </a:fld>
            <a:endParaRPr lang="ja" sz="1400" b="0" i="0" u="none" strike="noStrike" cap="none">
              <a:solidFill>
                <a:schemeClr val="dk2"/>
              </a:solidFill>
              <a:latin typeface="Lato"/>
              <a:ea typeface="Lato"/>
              <a:cs typeface="Lato"/>
              <a:sym typeface="Lato"/>
            </a:endParaRPr>
          </a:p>
        </p:txBody>
      </p:sp>
    </p:spTree>
  </p:cSld>
  <p:clrMapOvr>
    <a:masterClrMapping/>
  </p:clrMapOvr>
  <p:transition spd="slow">
    <p:cu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sp>
        <p:nvSpPr>
          <p:cNvPr id="428" name="Shape 428"/>
          <p:cNvSpPr txBox="1">
            <a:spLocks noGrp="1"/>
          </p:cNvSpPr>
          <p:nvPr>
            <p:ph type="body" idx="1"/>
          </p:nvPr>
        </p:nvSpPr>
        <p:spPr>
          <a:xfrm>
            <a:off x="213050" y="1141025"/>
            <a:ext cx="8520599" cy="34164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ja" sz="1400" b="0" i="0" u="none" strike="noStrike" cap="none">
                <a:solidFill>
                  <a:srgbClr val="000000"/>
                </a:solidFill>
                <a:latin typeface="Arial"/>
                <a:ea typeface="Arial"/>
                <a:cs typeface="Arial"/>
                <a:sym typeface="Arial"/>
              </a:rPr>
              <a:t>・</a:t>
            </a:r>
            <a:r>
              <a:rPr lang="ja" sz="1800" b="1" i="0" u="none" strike="noStrike" cap="none">
                <a:solidFill>
                  <a:srgbClr val="000000"/>
                </a:solidFill>
                <a:latin typeface="Arial"/>
                <a:ea typeface="Arial"/>
                <a:cs typeface="Arial"/>
                <a:sym typeface="Arial"/>
              </a:rPr>
              <a:t>入手困難なモノを手に入れたとき（限定性）→モノに対して</a:t>
            </a:r>
            <a:r>
              <a:rPr lang="ja" sz="1800" b="1" i="0" u="none" strike="noStrike" cap="none">
                <a:solidFill>
                  <a:srgbClr val="FF0000"/>
                </a:solidFill>
                <a:latin typeface="Arial"/>
                <a:ea typeface="Arial"/>
                <a:cs typeface="Arial"/>
                <a:sym typeface="Arial"/>
              </a:rPr>
              <a:t>情緒的価値</a:t>
            </a:r>
            <a:r>
              <a:rPr lang="ja" sz="1800" b="1" i="0" u="none" strike="noStrike" cap="none">
                <a:solidFill>
                  <a:srgbClr val="000000"/>
                </a:solidFill>
                <a:latin typeface="Arial"/>
                <a:ea typeface="Arial"/>
                <a:cs typeface="Arial"/>
                <a:sym typeface="Arial"/>
              </a:rPr>
              <a:t>を生む。（大野・遠藤2011）</a:t>
            </a:r>
          </a:p>
          <a:p>
            <a:pPr marL="0" marR="0" lvl="0" indent="0" algn="l" rtl="0">
              <a:lnSpc>
                <a:spcPct val="100000"/>
              </a:lnSpc>
              <a:spcBef>
                <a:spcPts val="0"/>
              </a:spcBef>
              <a:spcAft>
                <a:spcPts val="0"/>
              </a:spcAft>
              <a:buClr>
                <a:srgbClr val="000000"/>
              </a:buClr>
              <a:buSzPct val="25000"/>
              <a:buFont typeface="Arial"/>
              <a:buNone/>
            </a:pP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endParaRPr sz="1400" b="1" i="0" u="none" strike="noStrike" cap="none">
              <a:solidFill>
                <a:srgbClr val="000000"/>
              </a:solidFill>
              <a:latin typeface="Arial"/>
              <a:ea typeface="Arial"/>
              <a:cs typeface="Arial"/>
              <a:sym typeface="Arial"/>
            </a:endParaRPr>
          </a:p>
        </p:txBody>
      </p:sp>
      <p:sp>
        <p:nvSpPr>
          <p:cNvPr id="429" name="Shape 429"/>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仮説導出</a:t>
            </a:r>
          </a:p>
        </p:txBody>
      </p:sp>
      <p:sp>
        <p:nvSpPr>
          <p:cNvPr id="430" name="Shape 430"/>
          <p:cNvSpPr/>
          <p:nvPr/>
        </p:nvSpPr>
        <p:spPr>
          <a:xfrm>
            <a:off x="484375" y="2309775"/>
            <a:ext cx="2125980" cy="1015847"/>
          </a:xfrm>
          <a:prstGeom prst="flowChartTerminator">
            <a:avLst/>
          </a:prstGeom>
          <a:solidFill>
            <a:srgbClr val="D7DF75"/>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r>
              <a:rPr lang="ja" sz="2800" b="0" i="0" u="none" strike="noStrike" cap="none">
                <a:solidFill>
                  <a:srgbClr val="000000"/>
                </a:solidFill>
                <a:latin typeface="Arial"/>
                <a:ea typeface="Arial"/>
                <a:cs typeface="Arial"/>
                <a:sym typeface="Arial"/>
              </a:rPr>
              <a:t>モノ</a:t>
            </a:r>
          </a:p>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431" name="Shape 431"/>
          <p:cNvSpPr/>
          <p:nvPr/>
        </p:nvSpPr>
        <p:spPr>
          <a:xfrm>
            <a:off x="5941575" y="2309775"/>
            <a:ext cx="2659446" cy="1015847"/>
          </a:xfrm>
          <a:prstGeom prst="flowChartTerminator">
            <a:avLst/>
          </a:prstGeom>
          <a:solidFill>
            <a:srgbClr val="D7DF75"/>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ja" sz="2400" b="0" i="0" u="none" strike="noStrike" cap="none">
                <a:solidFill>
                  <a:srgbClr val="000000"/>
                </a:solidFill>
                <a:latin typeface="Arial"/>
                <a:ea typeface="Arial"/>
                <a:cs typeface="Arial"/>
                <a:sym typeface="Arial"/>
              </a:rPr>
              <a:t>価値の付加</a:t>
            </a:r>
          </a:p>
        </p:txBody>
      </p:sp>
      <p:sp>
        <p:nvSpPr>
          <p:cNvPr id="432" name="Shape 432"/>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37</a:t>
            </a:fld>
            <a:endParaRPr lang="ja" sz="1400" b="0" i="0" u="none" strike="noStrike" cap="none">
              <a:solidFill>
                <a:schemeClr val="dk2"/>
              </a:solidFill>
              <a:latin typeface="Lato"/>
              <a:ea typeface="Lato"/>
              <a:cs typeface="Lato"/>
              <a:sym typeface="Lato"/>
            </a:endParaRPr>
          </a:p>
        </p:txBody>
      </p:sp>
      <p:sp>
        <p:nvSpPr>
          <p:cNvPr id="433" name="Shape 433"/>
          <p:cNvSpPr/>
          <p:nvPr/>
        </p:nvSpPr>
        <p:spPr>
          <a:xfrm>
            <a:off x="4461657" y="3640923"/>
            <a:ext cx="2915100" cy="916500"/>
          </a:xfrm>
          <a:prstGeom prst="cloudCallout">
            <a:avLst>
              <a:gd name="adj1" fmla="val 31584"/>
              <a:gd name="adj2" fmla="val -75840"/>
            </a:avLst>
          </a:prstGeom>
          <a:solidFill>
            <a:srgbClr val="F9E092"/>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chemeClr val="dk1"/>
              </a:buClr>
              <a:buSzPct val="25000"/>
              <a:buFont typeface="Arial"/>
              <a:buNone/>
            </a:pPr>
            <a:r>
              <a:rPr lang="ja" sz="1800" b="1" i="0" u="none" strike="noStrike" cap="none">
                <a:solidFill>
                  <a:schemeClr val="dk1"/>
                </a:solidFill>
                <a:latin typeface="Arial"/>
                <a:ea typeface="Arial"/>
                <a:cs typeface="Arial"/>
                <a:sym typeface="Arial"/>
              </a:rPr>
              <a:t>情緒的価値</a:t>
            </a:r>
          </a:p>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434" name="Shape 434"/>
          <p:cNvSpPr/>
          <p:nvPr/>
        </p:nvSpPr>
        <p:spPr>
          <a:xfrm>
            <a:off x="3341610" y="2214110"/>
            <a:ext cx="1868700" cy="1207199"/>
          </a:xfrm>
          <a:prstGeom prst="rightArrow">
            <a:avLst>
              <a:gd name="adj1" fmla="val 50000"/>
              <a:gd name="adj2" fmla="val 50000"/>
            </a:avLst>
          </a:prstGeom>
          <a:solidFill>
            <a:srgbClr val="D7DF75"/>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r>
              <a:rPr lang="ja" sz="2400" b="0" i="0" u="none" strike="noStrike" cap="none">
                <a:solidFill>
                  <a:srgbClr val="000000"/>
                </a:solidFill>
                <a:latin typeface="Arial"/>
                <a:ea typeface="Arial"/>
                <a:cs typeface="Arial"/>
                <a:sym typeface="Arial"/>
              </a:rPr>
              <a:t>限定性</a:t>
            </a:r>
          </a:p>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33"/>
                                        </p:tgtEl>
                                        <p:attrNameLst>
                                          <p:attrName>style.visibility</p:attrName>
                                        </p:attrNameLst>
                                      </p:cBhvr>
                                      <p:to>
                                        <p:strVal val="visible"/>
                                      </p:to>
                                    </p:set>
                                    <p:anim calcmode="lin" valueType="num">
                                      <p:cBhvr additive="base">
                                        <p:cTn id="7" dur="500"/>
                                        <p:tgtEl>
                                          <p:spTgt spid="4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sp>
        <p:nvSpPr>
          <p:cNvPr id="439" name="Shape 439"/>
          <p:cNvSpPr txBox="1">
            <a:spLocks noGrp="1"/>
          </p:cNvSpPr>
          <p:nvPr>
            <p:ph type="body" idx="1"/>
          </p:nvPr>
        </p:nvSpPr>
        <p:spPr>
          <a:xfrm>
            <a:off x="311700" y="1076275"/>
            <a:ext cx="8520599" cy="3416400"/>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rgbClr val="000000"/>
              </a:buClr>
              <a:buSzPct val="25000"/>
              <a:buFont typeface="Arial"/>
              <a:buNone/>
            </a:pP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endParaRPr sz="1400" b="0" i="0" u="none" strike="noStrike" cap="none">
              <a:solidFill>
                <a:srgbClr val="000000"/>
              </a:solidFill>
              <a:latin typeface="Arial"/>
              <a:ea typeface="Arial"/>
              <a:cs typeface="Arial"/>
              <a:sym typeface="Arial"/>
            </a:endParaRPr>
          </a:p>
        </p:txBody>
      </p:sp>
      <p:sp>
        <p:nvSpPr>
          <p:cNvPr id="440" name="Shape 440"/>
          <p:cNvSpPr/>
          <p:nvPr/>
        </p:nvSpPr>
        <p:spPr>
          <a:xfrm>
            <a:off x="1773750" y="2056200"/>
            <a:ext cx="5596498" cy="1031098"/>
          </a:xfrm>
          <a:prstGeom prst="rect">
            <a:avLst/>
          </a:prstGeom>
          <a:noFill/>
          <a:ln w="9525" cap="flat" cmpd="sng">
            <a:solidFill>
              <a:srgbClr val="FF0000"/>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r>
              <a:rPr lang="ja" sz="1400" b="0" i="0" u="none" strike="noStrike" cap="none">
                <a:solidFill>
                  <a:srgbClr val="000000"/>
                </a:solidFill>
                <a:latin typeface="Arial"/>
                <a:ea typeface="Arial"/>
                <a:cs typeface="Arial"/>
                <a:sym typeface="Arial"/>
              </a:rPr>
              <a:t>　</a:t>
            </a:r>
          </a:p>
        </p:txBody>
      </p:sp>
      <p:sp>
        <p:nvSpPr>
          <p:cNvPr id="441" name="Shape 441"/>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情緒的価値とは</a:t>
            </a:r>
          </a:p>
        </p:txBody>
      </p:sp>
      <p:sp>
        <p:nvSpPr>
          <p:cNvPr id="442" name="Shape 442"/>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38</a:t>
            </a:fld>
            <a:endParaRPr lang="ja" sz="1400" b="0" i="0" u="none" strike="noStrike" cap="none">
              <a:solidFill>
                <a:schemeClr val="dk2"/>
              </a:solidFill>
              <a:latin typeface="Lato"/>
              <a:ea typeface="Lato"/>
              <a:cs typeface="Lato"/>
              <a:sym typeface="Lato"/>
            </a:endParaRPr>
          </a:p>
        </p:txBody>
      </p:sp>
      <p:sp>
        <p:nvSpPr>
          <p:cNvPr id="443" name="Shape 443"/>
          <p:cNvSpPr txBox="1"/>
          <p:nvPr/>
        </p:nvSpPr>
        <p:spPr>
          <a:xfrm>
            <a:off x="1102950" y="2116850"/>
            <a:ext cx="6938100" cy="626100"/>
          </a:xfrm>
          <a:prstGeom prst="rect">
            <a:avLst/>
          </a:prstGeom>
          <a:noFill/>
          <a:ln>
            <a:noFill/>
          </a:ln>
        </p:spPr>
        <p:txBody>
          <a:bodyPr lIns="91425" tIns="91425" rIns="91425" bIns="91425" anchor="t" anchorCtr="0">
            <a:noAutofit/>
          </a:bodyPr>
          <a:lstStyle/>
          <a:p>
            <a:pPr marL="0" marR="0" lvl="0" indent="0" algn="ctr" rtl="0">
              <a:lnSpc>
                <a:spcPct val="115000"/>
              </a:lnSpc>
              <a:spcBef>
                <a:spcPts val="0"/>
              </a:spcBef>
              <a:spcAft>
                <a:spcPts val="0"/>
              </a:spcAft>
              <a:buClr>
                <a:schemeClr val="dk2"/>
              </a:buClr>
              <a:buSzPct val="25000"/>
              <a:buFont typeface="Lato"/>
              <a:buNone/>
            </a:pPr>
            <a:r>
              <a:rPr lang="ja" sz="1800" b="1" i="0" u="none" strike="noStrike" cap="none">
                <a:latin typeface="Lato"/>
                <a:ea typeface="Lato"/>
                <a:cs typeface="Lato"/>
                <a:sym typeface="Lato"/>
              </a:rPr>
              <a:t>製品を使用したり保有することによって得られる</a:t>
            </a:r>
          </a:p>
          <a:p>
            <a:pPr marL="0" marR="0" lvl="0" indent="0" algn="ctr" rtl="0">
              <a:lnSpc>
                <a:spcPct val="115000"/>
              </a:lnSpc>
              <a:spcBef>
                <a:spcPts val="1600"/>
              </a:spcBef>
              <a:spcAft>
                <a:spcPts val="0"/>
              </a:spcAft>
              <a:buClr>
                <a:schemeClr val="dk2"/>
              </a:buClr>
              <a:buSzPct val="25000"/>
              <a:buFont typeface="Lato"/>
              <a:buNone/>
            </a:pPr>
            <a:r>
              <a:rPr lang="ja" sz="1800" b="1" i="0" u="none" strike="noStrike" cap="none">
                <a:latin typeface="Lato"/>
                <a:ea typeface="Lato"/>
                <a:cs typeface="Lato"/>
                <a:sym typeface="Lato"/>
              </a:rPr>
              <a:t>ポジティブな気分や感情という価値。</a:t>
            </a:r>
          </a:p>
        </p:txBody>
      </p:sp>
      <p:pic>
        <p:nvPicPr>
          <p:cNvPr id="444" name="Shape 444"/>
          <p:cNvPicPr preferRelativeResize="0"/>
          <p:nvPr/>
        </p:nvPicPr>
        <p:blipFill rotWithShape="1">
          <a:blip r:embed="rId3">
            <a:alphaModFix/>
          </a:blip>
          <a:srcRect t="10742" b="10734"/>
          <a:stretch/>
        </p:blipFill>
        <p:spPr>
          <a:xfrm>
            <a:off x="3654650" y="533125"/>
            <a:ext cx="1834724" cy="1440699"/>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48"/>
        <p:cNvGrpSpPr/>
        <p:nvPr/>
      </p:nvGrpSpPr>
      <p:grpSpPr>
        <a:xfrm>
          <a:off x="0" y="0"/>
          <a:ext cx="0" cy="0"/>
          <a:chOff x="0" y="0"/>
          <a:chExt cx="0" cy="0"/>
        </a:xfrm>
      </p:grpSpPr>
      <p:pic>
        <p:nvPicPr>
          <p:cNvPr id="449" name="Shape 449"/>
          <p:cNvPicPr preferRelativeResize="0"/>
          <p:nvPr/>
        </p:nvPicPr>
        <p:blipFill rotWithShape="1">
          <a:blip r:embed="rId3">
            <a:alphaModFix/>
          </a:blip>
          <a:srcRect b="8842"/>
          <a:stretch/>
        </p:blipFill>
        <p:spPr>
          <a:xfrm>
            <a:off x="7108650" y="3878275"/>
            <a:ext cx="1579800" cy="1080300"/>
          </a:xfrm>
          <a:prstGeom prst="rect">
            <a:avLst/>
          </a:prstGeom>
          <a:noFill/>
          <a:ln>
            <a:noFill/>
          </a:ln>
        </p:spPr>
      </p:pic>
      <p:sp>
        <p:nvSpPr>
          <p:cNvPr id="450" name="Shape 450"/>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仮説導出</a:t>
            </a:r>
          </a:p>
        </p:txBody>
      </p:sp>
      <p:sp>
        <p:nvSpPr>
          <p:cNvPr id="451" name="Shape 451"/>
          <p:cNvSpPr txBox="1">
            <a:spLocks noGrp="1"/>
          </p:cNvSpPr>
          <p:nvPr>
            <p:ph type="body" idx="1"/>
          </p:nvPr>
        </p:nvSpPr>
        <p:spPr>
          <a:xfrm>
            <a:off x="311700" y="1253275"/>
            <a:ext cx="8520599" cy="34164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ja" sz="1800" dirty="0"/>
              <a:t>人とモノとの愛着や固着といった密接な結びつきを促進する要因として、そのものの質的・実利的価値のみならず、感情的な役割の付与も含まれる</a:t>
            </a:r>
            <a:r>
              <a:rPr lang="ja" sz="1800" dirty="0" smtClean="0"/>
              <a:t>。</a:t>
            </a:r>
            <a:endParaRPr lang="en-US" altLang="ja" sz="1800" dirty="0" smtClean="0"/>
          </a:p>
          <a:p>
            <a:pPr lvl="0" rtl="0">
              <a:spcBef>
                <a:spcPts val="0"/>
              </a:spcBef>
              <a:buClr>
                <a:schemeClr val="dk1"/>
              </a:buClr>
              <a:buSzPct val="25000"/>
              <a:buFont typeface="Arial"/>
              <a:buNone/>
            </a:pPr>
            <a:r>
              <a:rPr lang="ja" sz="1800" dirty="0" smtClean="0"/>
              <a:t>（</a:t>
            </a:r>
            <a:r>
              <a:rPr lang="ja" sz="1800" dirty="0"/>
              <a:t>木野・岩城　2008）</a:t>
            </a:r>
          </a:p>
          <a:p>
            <a:pPr lvl="0" rtl="0">
              <a:spcBef>
                <a:spcPts val="0"/>
              </a:spcBef>
              <a:buClr>
                <a:schemeClr val="dk1"/>
              </a:buClr>
              <a:buSzPct val="25000"/>
              <a:buFont typeface="Arial"/>
              <a:buNone/>
            </a:pPr>
            <a:endParaRPr sz="1800" b="1" dirty="0"/>
          </a:p>
          <a:p>
            <a:pPr marL="0" marR="0" lvl="0" indent="0" algn="l" rtl="0">
              <a:lnSpc>
                <a:spcPct val="100000"/>
              </a:lnSpc>
              <a:spcBef>
                <a:spcPts val="0"/>
              </a:spcBef>
              <a:spcAft>
                <a:spcPts val="0"/>
              </a:spcAft>
              <a:buClr>
                <a:srgbClr val="000000"/>
              </a:buClr>
              <a:buSzPct val="25000"/>
              <a:buFont typeface="Arial"/>
              <a:buNone/>
            </a:pPr>
            <a:endParaRPr dirty="0"/>
          </a:p>
        </p:txBody>
      </p:sp>
      <p:sp>
        <p:nvSpPr>
          <p:cNvPr id="452" name="Shape 452"/>
          <p:cNvSpPr txBox="1">
            <a:spLocks noGrp="1"/>
          </p:cNvSpPr>
          <p:nvPr>
            <p:ph type="sldNum" idx="12"/>
          </p:nvPr>
        </p:nvSpPr>
        <p:spPr>
          <a:xfrm>
            <a:off x="8595300" y="4669683"/>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en-US" altLang="ja" sz="1400" b="0" i="0" u="none" strike="noStrike" cap="none">
                <a:solidFill>
                  <a:srgbClr val="000000"/>
                </a:solidFill>
                <a:latin typeface="Arial"/>
                <a:ea typeface="Arial"/>
                <a:cs typeface="Arial"/>
                <a:sym typeface="Arial"/>
              </a:rPr>
              <a:t>39</a:t>
            </a:fld>
            <a:endParaRPr lang="ja" sz="1400" b="0" i="0" u="none" strike="noStrike" cap="none">
              <a:solidFill>
                <a:srgbClr val="000000"/>
              </a:solidFill>
              <a:latin typeface="Arial"/>
              <a:ea typeface="Arial"/>
              <a:cs typeface="Arial"/>
              <a:sym typeface="Arial"/>
            </a:endParaRPr>
          </a:p>
        </p:txBody>
      </p:sp>
      <p:pic>
        <p:nvPicPr>
          <p:cNvPr id="453" name="Shape 453"/>
          <p:cNvPicPr preferRelativeResize="0"/>
          <p:nvPr/>
        </p:nvPicPr>
        <p:blipFill rotWithShape="1">
          <a:blip r:embed="rId4">
            <a:alphaModFix/>
          </a:blip>
          <a:srcRect/>
          <a:stretch/>
        </p:blipFill>
        <p:spPr>
          <a:xfrm>
            <a:off x="434900" y="2878037"/>
            <a:ext cx="1773000" cy="1773000"/>
          </a:xfrm>
          <a:prstGeom prst="rect">
            <a:avLst/>
          </a:prstGeom>
          <a:noFill/>
          <a:ln>
            <a:noFill/>
          </a:ln>
        </p:spPr>
      </p:pic>
      <p:sp>
        <p:nvSpPr>
          <p:cNvPr id="454" name="Shape 454"/>
          <p:cNvSpPr txBox="1"/>
          <p:nvPr/>
        </p:nvSpPr>
        <p:spPr>
          <a:xfrm>
            <a:off x="279350" y="2618500"/>
            <a:ext cx="2084100" cy="393600"/>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ja" sz="1800" b="0" i="0" u="none" strike="noStrike" cap="none">
                <a:solidFill>
                  <a:srgbClr val="000000"/>
                </a:solidFill>
                <a:latin typeface="Arial"/>
                <a:ea typeface="Arial"/>
                <a:cs typeface="Arial"/>
                <a:sym typeface="Arial"/>
              </a:rPr>
              <a:t>質的・実利的価値</a:t>
            </a:r>
          </a:p>
        </p:txBody>
      </p:sp>
      <p:sp>
        <p:nvSpPr>
          <p:cNvPr id="455" name="Shape 455"/>
          <p:cNvSpPr/>
          <p:nvPr/>
        </p:nvSpPr>
        <p:spPr>
          <a:xfrm>
            <a:off x="2773337" y="3525750"/>
            <a:ext cx="851400" cy="425700"/>
          </a:xfrm>
          <a:prstGeom prst="rightArrow">
            <a:avLst>
              <a:gd name="adj1" fmla="val 50000"/>
              <a:gd name="adj2" fmla="val 50000"/>
            </a:avLst>
          </a:prstGeom>
          <a:solidFill>
            <a:srgbClr val="000000">
              <a:alpha val="0"/>
            </a:srgbClr>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456" name="Shape 456"/>
          <p:cNvSpPr txBox="1"/>
          <p:nvPr/>
        </p:nvSpPr>
        <p:spPr>
          <a:xfrm>
            <a:off x="2720111" y="2878050"/>
            <a:ext cx="957899" cy="4257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ja" sz="1800" b="0" i="0" u="none" strike="noStrike" cap="none">
                <a:solidFill>
                  <a:srgbClr val="000000"/>
                </a:solidFill>
                <a:latin typeface="Arial"/>
                <a:ea typeface="Arial"/>
                <a:cs typeface="Arial"/>
                <a:sym typeface="Arial"/>
              </a:rPr>
              <a:t>限定性</a:t>
            </a:r>
          </a:p>
        </p:txBody>
      </p:sp>
      <p:sp>
        <p:nvSpPr>
          <p:cNvPr id="457" name="Shape 457"/>
          <p:cNvSpPr/>
          <p:nvPr/>
        </p:nvSpPr>
        <p:spPr>
          <a:xfrm>
            <a:off x="4190212" y="3146161"/>
            <a:ext cx="1942056" cy="1184868"/>
          </a:xfrm>
          <a:prstGeom prst="cloud">
            <a:avLst/>
          </a:prstGeom>
          <a:solidFill>
            <a:srgbClr val="CFE2F3"/>
          </a:solidFill>
          <a:ln w="9525" cap="flat" cmpd="sng">
            <a:solidFill>
              <a:srgbClr val="1155CC"/>
            </a:solidFill>
            <a:prstDash val="solid"/>
            <a:round/>
            <a:headEnd type="none" w="med" len="med"/>
            <a:tailEnd type="none" w="med" len="med"/>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ja" sz="1400" b="0" i="0" u="none" strike="noStrike" cap="none">
                <a:solidFill>
                  <a:srgbClr val="000000"/>
                </a:solidFill>
                <a:latin typeface="Arial"/>
                <a:ea typeface="Arial"/>
                <a:cs typeface="Arial"/>
                <a:sym typeface="Arial"/>
              </a:rPr>
              <a:t>親しみ、歓喜、興奮、満足、幸福…</a:t>
            </a:r>
          </a:p>
        </p:txBody>
      </p:sp>
      <p:sp>
        <p:nvSpPr>
          <p:cNvPr id="458" name="Shape 458"/>
          <p:cNvSpPr txBox="1"/>
          <p:nvPr/>
        </p:nvSpPr>
        <p:spPr>
          <a:xfrm>
            <a:off x="4416325" y="2602450"/>
            <a:ext cx="1489800" cy="425700"/>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ja" sz="1800" b="0" i="0" u="none" strike="noStrike" cap="none">
                <a:solidFill>
                  <a:srgbClr val="000000"/>
                </a:solidFill>
                <a:latin typeface="Arial"/>
                <a:ea typeface="Arial"/>
                <a:cs typeface="Arial"/>
                <a:sym typeface="Arial"/>
              </a:rPr>
              <a:t>情緒的価値</a:t>
            </a:r>
          </a:p>
        </p:txBody>
      </p:sp>
      <p:sp>
        <p:nvSpPr>
          <p:cNvPr id="459" name="Shape 459"/>
          <p:cNvSpPr/>
          <p:nvPr/>
        </p:nvSpPr>
        <p:spPr>
          <a:xfrm>
            <a:off x="6483900" y="3452587"/>
            <a:ext cx="851400" cy="425700"/>
          </a:xfrm>
          <a:prstGeom prst="rightArrow">
            <a:avLst>
              <a:gd name="adj1" fmla="val 50000"/>
              <a:gd name="adj2" fmla="val 50000"/>
            </a:avLst>
          </a:prstGeom>
          <a:solidFill>
            <a:srgbClr val="000000">
              <a:alpha val="0"/>
            </a:srgbClr>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460" name="Shape 460"/>
          <p:cNvSpPr/>
          <p:nvPr/>
        </p:nvSpPr>
        <p:spPr>
          <a:xfrm>
            <a:off x="7536400" y="3065587"/>
            <a:ext cx="1291200" cy="1185000"/>
          </a:xfrm>
          <a:prstGeom prst="heart">
            <a:avLst/>
          </a:prstGeom>
          <a:solidFill>
            <a:srgbClr val="EEADB8"/>
          </a:solidFill>
          <a:ln w="9525" cap="flat" cmpd="sng">
            <a:solidFill>
              <a:srgbClr val="FF0000"/>
            </a:solidFill>
            <a:prstDash val="solid"/>
            <a:round/>
            <a:headEnd type="none" w="med" len="med"/>
            <a:tailEnd type="none" w="med" len="med"/>
          </a:ln>
        </p:spPr>
        <p:txBody>
          <a:bodyPr lIns="91425" tIns="91425" rIns="91425" bIns="91425"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ja" sz="1400" b="0" i="0" u="none" strike="noStrike" cap="none">
                <a:solidFill>
                  <a:srgbClr val="000000"/>
                </a:solidFill>
                <a:latin typeface="Arial"/>
                <a:ea typeface="Arial"/>
                <a:cs typeface="Arial"/>
                <a:sym typeface="Arial"/>
              </a:rPr>
              <a:t>愛着</a:t>
            </a:r>
          </a:p>
          <a:p>
            <a:pPr marL="0" marR="0" lvl="0" indent="0" algn="ctr" rtl="0">
              <a:lnSpc>
                <a:spcPct val="100000"/>
              </a:lnSpc>
              <a:spcBef>
                <a:spcPts val="0"/>
              </a:spcBef>
              <a:spcAft>
                <a:spcPts val="0"/>
              </a:spcAft>
              <a:buClr>
                <a:srgbClr val="000000"/>
              </a:buClr>
              <a:buSzPct val="25000"/>
              <a:buFont typeface="Arial"/>
              <a:buNone/>
            </a:pPr>
            <a:r>
              <a:rPr lang="ja" sz="1400" b="0" i="0" u="none" strike="noStrike" cap="none">
                <a:solidFill>
                  <a:srgbClr val="000000"/>
                </a:solidFill>
                <a:latin typeface="Arial"/>
                <a:ea typeface="Arial"/>
                <a:cs typeface="Arial"/>
                <a:sym typeface="Arial"/>
              </a:rPr>
              <a:t>促進</a:t>
            </a:r>
          </a:p>
        </p:txBody>
      </p:sp>
      <p:sp>
        <p:nvSpPr>
          <p:cNvPr id="461" name="Shape 461"/>
          <p:cNvSpPr/>
          <p:nvPr/>
        </p:nvSpPr>
        <p:spPr>
          <a:xfrm>
            <a:off x="2660100" y="2058750"/>
            <a:ext cx="3995224" cy="425700"/>
          </a:xfrm>
          <a:prstGeom prst="rect">
            <a:avLst/>
          </a:prstGeom>
          <a:solidFill>
            <a:srgbClr val="FFD966"/>
          </a:solidFill>
          <a:ln w="9525" cap="flat"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r>
              <a:rPr lang="ja" sz="2400" dirty="0"/>
              <a:t>情緒的価値は愛着を高める</a:t>
            </a:r>
          </a:p>
        </p:txBody>
      </p:sp>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title"/>
          </p:nvPr>
        </p:nvSpPr>
        <p:spPr>
          <a:xfrm>
            <a:off x="311700" y="391350"/>
            <a:ext cx="8520599" cy="626100"/>
          </a:xfrm>
          <a:prstGeom prst="rect">
            <a:avLst/>
          </a:prstGeom>
        </p:spPr>
        <p:txBody>
          <a:bodyPr lIns="91425" tIns="91425" rIns="91425" bIns="91425" anchor="t" anchorCtr="0">
            <a:noAutofit/>
          </a:bodyPr>
          <a:lstStyle/>
          <a:p>
            <a:pPr lvl="0">
              <a:spcBef>
                <a:spcPts val="0"/>
              </a:spcBef>
              <a:buNone/>
            </a:pPr>
            <a:r>
              <a:rPr lang="ja"/>
              <a:t>研究内容</a:t>
            </a:r>
          </a:p>
        </p:txBody>
      </p:sp>
      <p:sp>
        <p:nvSpPr>
          <p:cNvPr id="82" name="Shape 82"/>
          <p:cNvSpPr txBox="1">
            <a:spLocks noGrp="1"/>
          </p:cNvSpPr>
          <p:nvPr>
            <p:ph type="sldNum" idx="12"/>
          </p:nvPr>
        </p:nvSpPr>
        <p:spPr>
          <a:xfrm>
            <a:off x="8490250" y="4681008"/>
            <a:ext cx="548699" cy="393600"/>
          </a:xfrm>
          <a:prstGeom prst="rect">
            <a:avLst/>
          </a:prstGeom>
        </p:spPr>
        <p:txBody>
          <a:bodyPr lIns="91425" tIns="91425" rIns="91425" bIns="91425" anchor="ctr" anchorCtr="0">
            <a:noAutofit/>
          </a:bodyPr>
          <a:lstStyle/>
          <a:p>
            <a:pPr lvl="0">
              <a:spcBef>
                <a:spcPts val="0"/>
              </a:spcBef>
              <a:buClr>
                <a:srgbClr val="000000"/>
              </a:buClr>
              <a:buSzPct val="25000"/>
              <a:buFont typeface="Arial"/>
              <a:buNone/>
            </a:pPr>
            <a:fld id="{00000000-1234-1234-1234-123412341234}" type="slidenum">
              <a:rPr lang="en-US" altLang="ja"/>
              <a:t>4</a:t>
            </a:fld>
            <a:endParaRPr lang="ja"/>
          </a:p>
        </p:txBody>
      </p:sp>
      <p:sp>
        <p:nvSpPr>
          <p:cNvPr id="83" name="Shape 83"/>
          <p:cNvSpPr txBox="1"/>
          <p:nvPr/>
        </p:nvSpPr>
        <p:spPr>
          <a:xfrm>
            <a:off x="615600" y="3477325"/>
            <a:ext cx="7912799" cy="898200"/>
          </a:xfrm>
          <a:prstGeom prst="rect">
            <a:avLst/>
          </a:prstGeom>
          <a:noFill/>
          <a:ln>
            <a:noFill/>
          </a:ln>
        </p:spPr>
        <p:txBody>
          <a:bodyPr lIns="91425" tIns="91425" rIns="91425" bIns="91425" anchor="t" anchorCtr="0">
            <a:noAutofit/>
          </a:bodyPr>
          <a:lstStyle/>
          <a:p>
            <a:pPr lvl="0" algn="ctr" rtl="0">
              <a:spcBef>
                <a:spcPts val="0"/>
              </a:spcBef>
              <a:buNone/>
            </a:pPr>
            <a:r>
              <a:rPr lang="ja" sz="2400" b="1" u="sng">
                <a:solidFill>
                  <a:srgbClr val="FF0000"/>
                </a:solidFill>
              </a:rPr>
              <a:t>愛着に影響を与える要因と消費者の感情が</a:t>
            </a:r>
          </a:p>
          <a:p>
            <a:pPr lvl="0" algn="ctr" rtl="0">
              <a:spcBef>
                <a:spcPts val="0"/>
              </a:spcBef>
              <a:buClr>
                <a:srgbClr val="000000"/>
              </a:buClr>
              <a:buSzPct val="25000"/>
              <a:buFont typeface="Arial"/>
              <a:buNone/>
            </a:pPr>
            <a:r>
              <a:rPr lang="ja" sz="2400" b="1" u="sng">
                <a:solidFill>
                  <a:srgbClr val="FF0000"/>
                </a:solidFill>
              </a:rPr>
              <a:t>どのように愛着に影響を与えているのかを明らかにする</a:t>
            </a:r>
          </a:p>
        </p:txBody>
      </p:sp>
      <p:sp>
        <p:nvSpPr>
          <p:cNvPr id="84" name="Shape 84"/>
          <p:cNvSpPr txBox="1"/>
          <p:nvPr/>
        </p:nvSpPr>
        <p:spPr>
          <a:xfrm>
            <a:off x="609525" y="1154950"/>
            <a:ext cx="5838600" cy="502500"/>
          </a:xfrm>
          <a:prstGeom prst="rect">
            <a:avLst/>
          </a:prstGeom>
          <a:noFill/>
          <a:ln>
            <a:noFill/>
          </a:ln>
        </p:spPr>
        <p:txBody>
          <a:bodyPr lIns="91425" tIns="91425" rIns="91425" bIns="91425" anchor="t" anchorCtr="0">
            <a:noAutofit/>
          </a:bodyPr>
          <a:lstStyle/>
          <a:p>
            <a:pPr lvl="0">
              <a:spcBef>
                <a:spcPts val="0"/>
              </a:spcBef>
              <a:buNone/>
            </a:pPr>
            <a:r>
              <a:rPr lang="ja" sz="1800" b="1"/>
              <a:t>・</a:t>
            </a:r>
            <a:r>
              <a:rPr lang="ja" sz="2400" b="1"/>
              <a:t>現在の日本社会は成熟期で消費が低迷</a:t>
            </a:r>
          </a:p>
        </p:txBody>
      </p:sp>
      <p:sp>
        <p:nvSpPr>
          <p:cNvPr id="85" name="Shape 85"/>
          <p:cNvSpPr txBox="1"/>
          <p:nvPr/>
        </p:nvSpPr>
        <p:spPr>
          <a:xfrm>
            <a:off x="609525" y="1871350"/>
            <a:ext cx="5795700" cy="393600"/>
          </a:xfrm>
          <a:prstGeom prst="rect">
            <a:avLst/>
          </a:prstGeom>
          <a:noFill/>
          <a:ln>
            <a:noFill/>
          </a:ln>
        </p:spPr>
        <p:txBody>
          <a:bodyPr lIns="91425" tIns="91425" rIns="91425" bIns="91425" anchor="t" anchorCtr="0">
            <a:noAutofit/>
          </a:bodyPr>
          <a:lstStyle/>
          <a:p>
            <a:pPr lvl="0">
              <a:spcBef>
                <a:spcPts val="0"/>
              </a:spcBef>
              <a:buNone/>
            </a:pPr>
            <a:r>
              <a:rPr lang="ja" sz="1800" b="1"/>
              <a:t>・</a:t>
            </a:r>
            <a:r>
              <a:rPr lang="ja" sz="2400" b="1"/>
              <a:t>差別化には感情的要素が必要</a:t>
            </a:r>
          </a:p>
        </p:txBody>
      </p:sp>
      <p:sp>
        <p:nvSpPr>
          <p:cNvPr id="86" name="Shape 86"/>
          <p:cNvSpPr txBox="1"/>
          <p:nvPr/>
        </p:nvSpPr>
        <p:spPr>
          <a:xfrm>
            <a:off x="609525" y="2615950"/>
            <a:ext cx="7079099" cy="555899"/>
          </a:xfrm>
          <a:prstGeom prst="rect">
            <a:avLst/>
          </a:prstGeom>
          <a:noFill/>
          <a:ln>
            <a:noFill/>
          </a:ln>
        </p:spPr>
        <p:txBody>
          <a:bodyPr lIns="91425" tIns="91425" rIns="91425" bIns="91425" anchor="t" anchorCtr="0">
            <a:noAutofit/>
          </a:bodyPr>
          <a:lstStyle/>
          <a:p>
            <a:pPr lvl="0">
              <a:spcBef>
                <a:spcPts val="0"/>
              </a:spcBef>
              <a:buNone/>
            </a:pPr>
            <a:r>
              <a:rPr lang="ja" sz="2400" b="1"/>
              <a:t>・多くの研究で強いブランド態度には感情が重要</a:t>
            </a:r>
          </a:p>
        </p:txBody>
      </p:sp>
      <p:pic>
        <p:nvPicPr>
          <p:cNvPr id="87" name="Shape 87"/>
          <p:cNvPicPr preferRelativeResize="0"/>
          <p:nvPr/>
        </p:nvPicPr>
        <p:blipFill rotWithShape="1">
          <a:blip r:embed="rId3">
            <a:alphaModFix/>
          </a:blip>
          <a:srcRect/>
          <a:stretch/>
        </p:blipFill>
        <p:spPr>
          <a:xfrm>
            <a:off x="7090105" y="855718"/>
            <a:ext cx="1453499" cy="1622399"/>
          </a:xfrm>
          <a:prstGeom prst="rect">
            <a:avLst/>
          </a:prstGeom>
          <a:noFill/>
          <a:ln>
            <a:noFill/>
          </a:ln>
        </p:spPr>
      </p:pic>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fade">
                                      <p:cBhvr>
                                        <p:cTn id="7" dur="10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pic>
        <p:nvPicPr>
          <p:cNvPr id="466" name="Shape 466"/>
          <p:cNvPicPr preferRelativeResize="0"/>
          <p:nvPr/>
        </p:nvPicPr>
        <p:blipFill rotWithShape="1">
          <a:blip r:embed="rId3">
            <a:alphaModFix/>
          </a:blip>
          <a:srcRect/>
          <a:stretch/>
        </p:blipFill>
        <p:spPr>
          <a:xfrm>
            <a:off x="6898650" y="2670275"/>
            <a:ext cx="2085548" cy="2143125"/>
          </a:xfrm>
          <a:prstGeom prst="rect">
            <a:avLst/>
          </a:prstGeom>
          <a:noFill/>
          <a:ln>
            <a:noFill/>
          </a:ln>
        </p:spPr>
      </p:pic>
      <p:sp>
        <p:nvSpPr>
          <p:cNvPr id="467" name="Shape 467"/>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仮説１</a:t>
            </a:r>
          </a:p>
        </p:txBody>
      </p:sp>
      <p:sp>
        <p:nvSpPr>
          <p:cNvPr id="468" name="Shape 468"/>
          <p:cNvSpPr txBox="1">
            <a:spLocks noGrp="1"/>
          </p:cNvSpPr>
          <p:nvPr>
            <p:ph type="body" idx="1"/>
          </p:nvPr>
        </p:nvSpPr>
        <p:spPr>
          <a:xfrm>
            <a:off x="98900" y="1141025"/>
            <a:ext cx="8520599" cy="34164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ja" sz="1400" b="0" i="0" u="none" strike="noStrike" cap="none">
                <a:solidFill>
                  <a:srgbClr val="000000"/>
                </a:solidFill>
                <a:latin typeface="Arial"/>
                <a:ea typeface="Arial"/>
                <a:cs typeface="Arial"/>
                <a:sym typeface="Arial"/>
              </a:rPr>
              <a:t> </a:t>
            </a:r>
          </a:p>
        </p:txBody>
      </p:sp>
      <p:sp>
        <p:nvSpPr>
          <p:cNvPr id="469" name="Shape 469"/>
          <p:cNvSpPr/>
          <p:nvPr/>
        </p:nvSpPr>
        <p:spPr>
          <a:xfrm>
            <a:off x="637100" y="1563000"/>
            <a:ext cx="5915398" cy="1472700"/>
          </a:xfrm>
          <a:prstGeom prst="wedgeRoundRectCallout">
            <a:avLst>
              <a:gd name="adj1" fmla="val 58376"/>
              <a:gd name="adj2" fmla="val 41247"/>
              <a:gd name="adj3" fmla="val 0"/>
            </a:avLst>
          </a:prstGeom>
          <a:solidFill>
            <a:schemeClr val="lt1"/>
          </a:solidFill>
          <a:ln w="9525" cap="flat" cmpd="sng">
            <a:solidFill>
              <a:srgbClr val="FF9900"/>
            </a:solidFill>
            <a:prstDash val="solid"/>
            <a:round/>
            <a:headEnd type="none" w="med" len="med"/>
            <a:tailEnd type="none" w="med" len="med"/>
          </a:ln>
        </p:spPr>
        <p:txBody>
          <a:bodyPr lIns="91425" tIns="91425" rIns="91425" bIns="91425" anchor="ctr" anchorCtr="0">
            <a:noAutofit/>
          </a:bodyPr>
          <a:lstStyle/>
          <a:p>
            <a:pPr marL="0" marR="0" lvl="0" indent="0" algn="l" rtl="0">
              <a:lnSpc>
                <a:spcPct val="115000"/>
              </a:lnSpc>
              <a:spcBef>
                <a:spcPts val="0"/>
              </a:spcBef>
              <a:spcAft>
                <a:spcPts val="0"/>
              </a:spcAft>
              <a:buClr>
                <a:schemeClr val="dk1"/>
              </a:buClr>
              <a:buFont typeface="Arial"/>
              <a:buNone/>
            </a:pPr>
            <a:endParaRPr sz="1800" b="1" i="0" u="none" strike="noStrike" cap="none">
              <a:solidFill>
                <a:schemeClr val="dk2"/>
              </a:solidFill>
              <a:latin typeface="Arial"/>
              <a:ea typeface="Arial"/>
              <a:cs typeface="Arial"/>
              <a:sym typeface="Arial"/>
            </a:endParaRPr>
          </a:p>
          <a:p>
            <a:pPr marL="0" marR="0" lvl="0" indent="0" algn="l" rtl="0">
              <a:lnSpc>
                <a:spcPct val="115000"/>
              </a:lnSpc>
              <a:spcBef>
                <a:spcPts val="1600"/>
              </a:spcBef>
              <a:spcAft>
                <a:spcPts val="0"/>
              </a:spcAft>
              <a:buClr>
                <a:schemeClr val="dk1"/>
              </a:buClr>
              <a:buFont typeface="Arial"/>
              <a:buNone/>
            </a:pPr>
            <a:endParaRPr sz="1800" b="1" i="0" u="none" strike="noStrike" cap="none">
              <a:solidFill>
                <a:schemeClr val="dk2"/>
              </a:solidFill>
              <a:latin typeface="Arial"/>
              <a:ea typeface="Arial"/>
              <a:cs typeface="Arial"/>
              <a:sym typeface="Arial"/>
            </a:endParaRPr>
          </a:p>
          <a:p>
            <a:pPr marL="0" marR="0" lvl="0" indent="0" algn="l" rtl="0">
              <a:lnSpc>
                <a:spcPct val="115000"/>
              </a:lnSpc>
              <a:spcBef>
                <a:spcPts val="1600"/>
              </a:spcBef>
              <a:spcAft>
                <a:spcPts val="0"/>
              </a:spcAft>
              <a:buClr>
                <a:schemeClr val="dk1"/>
              </a:buClr>
              <a:buSzPct val="25000"/>
              <a:buFont typeface="Arial"/>
              <a:buNone/>
            </a:pPr>
            <a:r>
              <a:rPr lang="ja" sz="1800" b="1" i="0" u="none" strike="noStrike" cap="none">
                <a:latin typeface="Arial"/>
                <a:ea typeface="Arial"/>
                <a:cs typeface="Arial"/>
                <a:sym typeface="Arial"/>
              </a:rPr>
              <a:t>1-1 限定性を付加したチケットは付加していないチケットに比べ情緒的価値が高い</a:t>
            </a:r>
          </a:p>
          <a:p>
            <a:pPr marL="0" marR="0" lvl="0" indent="0" algn="l" rtl="0">
              <a:lnSpc>
                <a:spcPct val="115000"/>
              </a:lnSpc>
              <a:spcBef>
                <a:spcPts val="1600"/>
              </a:spcBef>
              <a:spcAft>
                <a:spcPts val="0"/>
              </a:spcAft>
              <a:buClr>
                <a:schemeClr val="dk1"/>
              </a:buClr>
              <a:buFont typeface="Arial"/>
              <a:buNone/>
            </a:pPr>
            <a:endParaRPr sz="1800" b="1" i="0" u="none" strike="noStrike" cap="none">
              <a:latin typeface="Arial"/>
              <a:ea typeface="Arial"/>
              <a:cs typeface="Arial"/>
              <a:sym typeface="Arial"/>
            </a:endParaRPr>
          </a:p>
          <a:p>
            <a:pPr marL="0" marR="0" lvl="0" indent="0" algn="l" rtl="0">
              <a:lnSpc>
                <a:spcPct val="115000"/>
              </a:lnSpc>
              <a:spcBef>
                <a:spcPts val="1600"/>
              </a:spcBef>
              <a:spcAft>
                <a:spcPts val="0"/>
              </a:spcAft>
              <a:buClr>
                <a:schemeClr val="dk1"/>
              </a:buClr>
              <a:buFont typeface="Arial"/>
              <a:buNone/>
            </a:pPr>
            <a:endParaRPr sz="1400" b="1" i="0" u="none" strike="noStrike" cap="none">
              <a:solidFill>
                <a:schemeClr val="dk1"/>
              </a:solidFill>
              <a:latin typeface="Arial"/>
              <a:ea typeface="Arial"/>
              <a:cs typeface="Arial"/>
              <a:sym typeface="Arial"/>
            </a:endParaRPr>
          </a:p>
        </p:txBody>
      </p:sp>
      <p:sp>
        <p:nvSpPr>
          <p:cNvPr id="470" name="Shape 470"/>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40</a:t>
            </a:fld>
            <a:endParaRPr lang="ja" sz="1400" b="0" i="0" u="none" strike="noStrike" cap="none">
              <a:solidFill>
                <a:schemeClr val="dk2"/>
              </a:solidFill>
              <a:latin typeface="Lato"/>
              <a:ea typeface="Lato"/>
              <a:cs typeface="Lato"/>
              <a:sym typeface="Lato"/>
            </a:endParaRPr>
          </a:p>
        </p:txBody>
      </p:sp>
    </p:spTree>
  </p:cSld>
  <p:clrMapOvr>
    <a:masterClrMapping/>
  </p:clrMapOvr>
  <p:transition spd="slow">
    <p:cu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pic>
        <p:nvPicPr>
          <p:cNvPr id="475" name="Shape 475"/>
          <p:cNvPicPr preferRelativeResize="0"/>
          <p:nvPr/>
        </p:nvPicPr>
        <p:blipFill rotWithShape="1">
          <a:blip r:embed="rId3">
            <a:alphaModFix/>
          </a:blip>
          <a:srcRect/>
          <a:stretch/>
        </p:blipFill>
        <p:spPr>
          <a:xfrm>
            <a:off x="91800" y="2310750"/>
            <a:ext cx="2143125" cy="2143125"/>
          </a:xfrm>
          <a:prstGeom prst="rect">
            <a:avLst/>
          </a:prstGeom>
          <a:noFill/>
          <a:ln>
            <a:noFill/>
          </a:ln>
        </p:spPr>
      </p:pic>
      <p:sp>
        <p:nvSpPr>
          <p:cNvPr id="476" name="Shape 476"/>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仮説１</a:t>
            </a: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p:txBody>
      </p:sp>
      <p:sp>
        <p:nvSpPr>
          <p:cNvPr id="477" name="Shape 477"/>
          <p:cNvSpPr txBox="1">
            <a:spLocks noGrp="1"/>
          </p:cNvSpPr>
          <p:nvPr>
            <p:ph type="body" idx="1"/>
          </p:nvPr>
        </p:nvSpPr>
        <p:spPr>
          <a:xfrm>
            <a:off x="311700" y="1141025"/>
            <a:ext cx="8520599" cy="34164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Arial"/>
              <a:buNone/>
            </a:pPr>
            <a:endParaRPr sz="14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endParaRPr sz="1400" b="0" i="0" u="none" strike="noStrike" cap="none">
              <a:solidFill>
                <a:srgbClr val="000000"/>
              </a:solidFill>
              <a:latin typeface="Arial"/>
              <a:ea typeface="Arial"/>
              <a:cs typeface="Arial"/>
              <a:sym typeface="Arial"/>
            </a:endParaRPr>
          </a:p>
        </p:txBody>
      </p:sp>
      <p:sp>
        <p:nvSpPr>
          <p:cNvPr id="478" name="Shape 478"/>
          <p:cNvSpPr/>
          <p:nvPr/>
        </p:nvSpPr>
        <p:spPr>
          <a:xfrm>
            <a:off x="2511300" y="1248625"/>
            <a:ext cx="6449400" cy="1626600"/>
          </a:xfrm>
          <a:prstGeom prst="wedgeRoundRectCallout">
            <a:avLst>
              <a:gd name="adj1" fmla="val -56750"/>
              <a:gd name="adj2" fmla="val 38033"/>
              <a:gd name="adj3" fmla="val 0"/>
            </a:avLst>
          </a:prstGeom>
          <a:solidFill>
            <a:schemeClr val="lt1"/>
          </a:solidFill>
          <a:ln w="9525" cap="flat" cmpd="sng">
            <a:solidFill>
              <a:srgbClr val="FF9900"/>
            </a:solidFill>
            <a:prstDash val="solid"/>
            <a:round/>
            <a:headEnd type="none" w="med" len="med"/>
            <a:tailEnd type="none" w="med" len="med"/>
          </a:ln>
        </p:spPr>
        <p:txBody>
          <a:bodyPr lIns="91425" tIns="91425" rIns="91425" bIns="91425" anchor="ctr" anchorCtr="0">
            <a:noAutofit/>
          </a:bodyPr>
          <a:lstStyle/>
          <a:p>
            <a:pPr marL="0" marR="0" lvl="0" indent="0" algn="l" rtl="0">
              <a:lnSpc>
                <a:spcPct val="115000"/>
              </a:lnSpc>
              <a:spcBef>
                <a:spcPts val="0"/>
              </a:spcBef>
              <a:spcAft>
                <a:spcPts val="0"/>
              </a:spcAft>
              <a:buClr>
                <a:schemeClr val="dk2"/>
              </a:buClr>
              <a:buSzPct val="25000"/>
              <a:buFont typeface="Arial"/>
              <a:buNone/>
            </a:pPr>
            <a:r>
              <a:rPr lang="ja" sz="1800" b="1" i="0" u="none" strike="noStrike" cap="none">
                <a:latin typeface="Arial"/>
                <a:ea typeface="Arial"/>
                <a:cs typeface="Arial"/>
                <a:sym typeface="Arial"/>
              </a:rPr>
              <a:t>1-2　 限定性を付加したチケットを手に入れたファンは限定性を付加していないチケットを手に入れたファンと比較して愛着が高まる。</a:t>
            </a:r>
          </a:p>
        </p:txBody>
      </p:sp>
      <p:sp>
        <p:nvSpPr>
          <p:cNvPr id="479" name="Shape 479"/>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41</a:t>
            </a:fld>
            <a:endParaRPr lang="ja" sz="1400" b="0" i="0" u="none" strike="noStrike" cap="none">
              <a:solidFill>
                <a:schemeClr val="dk2"/>
              </a:solidFill>
              <a:latin typeface="Lato"/>
              <a:ea typeface="Lato"/>
              <a:cs typeface="Lato"/>
              <a:sym typeface="Lato"/>
            </a:endParaRPr>
          </a:p>
        </p:txBody>
      </p:sp>
    </p:spTree>
  </p:cSld>
  <p:clrMapOvr>
    <a:masterClrMapping/>
  </p:clrMapOvr>
  <p:transition spd="slow">
    <p:cu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83"/>
        <p:cNvGrpSpPr/>
        <p:nvPr/>
      </p:nvGrpSpPr>
      <p:grpSpPr>
        <a:xfrm>
          <a:off x="0" y="0"/>
          <a:ext cx="0" cy="0"/>
          <a:chOff x="0" y="0"/>
          <a:chExt cx="0" cy="0"/>
        </a:xfrm>
      </p:grpSpPr>
      <p:sp>
        <p:nvSpPr>
          <p:cNvPr id="484" name="Shape 484"/>
          <p:cNvSpPr/>
          <p:nvPr/>
        </p:nvSpPr>
        <p:spPr>
          <a:xfrm>
            <a:off x="1785400" y="1353100"/>
            <a:ext cx="5963433" cy="1893600"/>
          </a:xfrm>
          <a:prstGeom prst="rect">
            <a:avLst/>
          </a:prstGeom>
          <a:solidFill>
            <a:srgbClr val="93C47D"/>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85" name="Shape 485"/>
          <p:cNvSpPr txBox="1">
            <a:spLocks noGrp="1"/>
          </p:cNvSpPr>
          <p:nvPr>
            <p:ph type="title"/>
          </p:nvPr>
        </p:nvSpPr>
        <p:spPr>
          <a:xfrm>
            <a:off x="311700" y="391350"/>
            <a:ext cx="8520599" cy="626100"/>
          </a:xfrm>
          <a:prstGeom prst="rect">
            <a:avLst/>
          </a:prstGeom>
        </p:spPr>
        <p:txBody>
          <a:bodyPr lIns="91425" tIns="91425" rIns="91425" bIns="91425" anchor="t" anchorCtr="0">
            <a:noAutofit/>
          </a:bodyPr>
          <a:lstStyle/>
          <a:p>
            <a:pPr lvl="0">
              <a:spcBef>
                <a:spcPts val="0"/>
              </a:spcBef>
              <a:buNone/>
            </a:pPr>
            <a:r>
              <a:rPr lang="ja"/>
              <a:t>仮説1-1の検証</a:t>
            </a:r>
          </a:p>
        </p:txBody>
      </p:sp>
      <p:sp>
        <p:nvSpPr>
          <p:cNvPr id="486" name="Shape 486"/>
          <p:cNvSpPr txBox="1">
            <a:spLocks noGrp="1"/>
          </p:cNvSpPr>
          <p:nvPr>
            <p:ph type="body" idx="1"/>
          </p:nvPr>
        </p:nvSpPr>
        <p:spPr>
          <a:xfrm>
            <a:off x="511499" y="1353100"/>
            <a:ext cx="8320800" cy="3089092"/>
          </a:xfrm>
          <a:prstGeom prst="rect">
            <a:avLst/>
          </a:prstGeom>
        </p:spPr>
        <p:txBody>
          <a:bodyPr lIns="91425" tIns="91425" rIns="91425" bIns="91425" anchor="t" anchorCtr="0">
            <a:noAutofit/>
          </a:bodyPr>
          <a:lstStyle/>
          <a:p>
            <a:pPr lvl="0" algn="l" rtl="0">
              <a:spcBef>
                <a:spcPts val="0"/>
              </a:spcBef>
              <a:buNone/>
            </a:pPr>
            <a:r>
              <a:rPr lang="ja" b="1" dirty="0"/>
              <a:t>                          1-1　当選したコンサートはあなたにとって特別である。</a:t>
            </a:r>
          </a:p>
          <a:p>
            <a:pPr lvl="0" algn="l" rtl="0">
              <a:spcBef>
                <a:spcPts val="0"/>
              </a:spcBef>
              <a:buNone/>
            </a:pPr>
            <a:r>
              <a:rPr lang="ja" b="1" dirty="0"/>
              <a:t>                          </a:t>
            </a:r>
            <a:r>
              <a:rPr lang="ja" dirty="0"/>
              <a:t>非常に当てはまらない(1-2-3-4-5-6-7)非常に当てはまる</a:t>
            </a:r>
          </a:p>
          <a:p>
            <a:pPr lvl="0" algn="ctr" rtl="0">
              <a:spcBef>
                <a:spcPts val="0"/>
              </a:spcBef>
              <a:buNone/>
            </a:pPr>
            <a:endParaRPr dirty="0"/>
          </a:p>
          <a:p>
            <a:pPr lvl="0" algn="ctr" rtl="0">
              <a:spcBef>
                <a:spcPts val="0"/>
              </a:spcBef>
              <a:buNone/>
            </a:pPr>
            <a:r>
              <a:rPr lang="en-US" altLang="ja" b="1" dirty="0" smtClean="0"/>
              <a:t>      </a:t>
            </a:r>
            <a:r>
              <a:rPr lang="ja" b="1" dirty="0" smtClean="0"/>
              <a:t>1-2</a:t>
            </a:r>
            <a:r>
              <a:rPr lang="ja" b="1" dirty="0"/>
              <a:t>　当選したコンサートに参加することがあなたを幸せな気分にさせる。</a:t>
            </a:r>
          </a:p>
          <a:p>
            <a:pPr lvl="0" algn="l" rtl="0">
              <a:spcBef>
                <a:spcPts val="0"/>
              </a:spcBef>
              <a:buNone/>
            </a:pPr>
            <a:r>
              <a:rPr lang="ja" dirty="0"/>
              <a:t>                           非常に当てはまらない(1-2-3-4-5-6-7)非常に当てはまる</a:t>
            </a:r>
          </a:p>
          <a:p>
            <a:pPr lvl="0" algn="ctr" rtl="0">
              <a:spcBef>
                <a:spcPts val="0"/>
              </a:spcBef>
              <a:buNone/>
            </a:pPr>
            <a:endParaRPr dirty="0"/>
          </a:p>
          <a:p>
            <a:pPr lvl="0" algn="l" rtl="0">
              <a:spcBef>
                <a:spcPts val="0"/>
              </a:spcBef>
              <a:buNone/>
            </a:pPr>
            <a:r>
              <a:rPr lang="ja" b="1" dirty="0"/>
              <a:t>                           1-3　当選したコンサートはあなたにとって重要である。</a:t>
            </a:r>
          </a:p>
          <a:p>
            <a:pPr lvl="0" algn="l" rtl="0">
              <a:spcBef>
                <a:spcPts val="0"/>
              </a:spcBef>
              <a:buNone/>
            </a:pPr>
            <a:r>
              <a:rPr lang="ja" dirty="0"/>
              <a:t>                           非常に当てはまらない(1-2-3-4-5-6-7)非常に当てはまる</a:t>
            </a:r>
          </a:p>
          <a:p>
            <a:pPr lvl="0" rtl="0">
              <a:spcBef>
                <a:spcPts val="0"/>
              </a:spcBef>
              <a:buNone/>
            </a:pPr>
            <a:endParaRPr dirty="0"/>
          </a:p>
          <a:p>
            <a:pPr lvl="0" rtl="0">
              <a:spcBef>
                <a:spcPts val="0"/>
              </a:spcBef>
              <a:buNone/>
            </a:pPr>
            <a:endParaRPr dirty="0"/>
          </a:p>
          <a:p>
            <a:pPr lvl="0" algn="ctr" rtl="0">
              <a:spcBef>
                <a:spcPts val="0"/>
              </a:spcBef>
              <a:buClr>
                <a:srgbClr val="000000"/>
              </a:buClr>
              <a:buSzPct val="25000"/>
              <a:buFont typeface="Arial"/>
              <a:buNone/>
            </a:pPr>
            <a:r>
              <a:rPr lang="ja" sz="1800" dirty="0"/>
              <a:t>★一元配置分散分析→多重比較検定</a:t>
            </a:r>
          </a:p>
          <a:p>
            <a:pPr lvl="0">
              <a:spcBef>
                <a:spcPts val="0"/>
              </a:spcBef>
              <a:buClr>
                <a:srgbClr val="000000"/>
              </a:buClr>
              <a:buSzPct val="25000"/>
              <a:buFont typeface="Arial"/>
              <a:buNone/>
            </a:pPr>
            <a:r>
              <a:rPr lang="ja" sz="1800" dirty="0"/>
              <a:t>　　　　　　</a:t>
            </a:r>
          </a:p>
        </p:txBody>
      </p:sp>
      <p:sp>
        <p:nvSpPr>
          <p:cNvPr id="487" name="Shape 487"/>
          <p:cNvSpPr txBox="1">
            <a:spLocks noGrp="1"/>
          </p:cNvSpPr>
          <p:nvPr>
            <p:ph type="sldNum" idx="12"/>
          </p:nvPr>
        </p:nvSpPr>
        <p:spPr>
          <a:xfrm>
            <a:off x="8490250" y="4681008"/>
            <a:ext cx="548699" cy="393600"/>
          </a:xfrm>
          <a:prstGeom prst="rect">
            <a:avLst/>
          </a:prstGeom>
        </p:spPr>
        <p:txBody>
          <a:bodyPr lIns="91425" tIns="91425" rIns="91425" bIns="91425" anchor="ctr" anchorCtr="0">
            <a:noAutofit/>
          </a:bodyPr>
          <a:lstStyle/>
          <a:p>
            <a:pPr lvl="0">
              <a:spcBef>
                <a:spcPts val="0"/>
              </a:spcBef>
              <a:buClr>
                <a:srgbClr val="000000"/>
              </a:buClr>
              <a:buSzPct val="25000"/>
              <a:buFont typeface="Arial"/>
              <a:buNone/>
            </a:pPr>
            <a:fld id="{00000000-1234-1234-1234-123412341234}" type="slidenum">
              <a:rPr lang="en-US" altLang="ja"/>
              <a:t>42</a:t>
            </a:fld>
            <a:endParaRPr lang="ja"/>
          </a:p>
        </p:txBody>
      </p:sp>
    </p:spTree>
  </p:cSld>
  <p:clrMapOvr>
    <a:masterClrMapping/>
  </p:clrMapOvr>
  <p:transition spd="slow">
    <p:cu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91"/>
        <p:cNvGrpSpPr/>
        <p:nvPr/>
      </p:nvGrpSpPr>
      <p:grpSpPr>
        <a:xfrm>
          <a:off x="0" y="0"/>
          <a:ext cx="0" cy="0"/>
          <a:chOff x="0" y="0"/>
          <a:chExt cx="0" cy="0"/>
        </a:xfrm>
      </p:grpSpPr>
      <p:sp>
        <p:nvSpPr>
          <p:cNvPr id="492" name="Shape 492"/>
          <p:cNvSpPr txBox="1">
            <a:spLocks noGrp="1"/>
          </p:cNvSpPr>
          <p:nvPr>
            <p:ph type="title"/>
          </p:nvPr>
        </p:nvSpPr>
        <p:spPr>
          <a:xfrm>
            <a:off x="311700" y="122825"/>
            <a:ext cx="8520599"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仮説1－1</a:t>
            </a:r>
            <a:r>
              <a:rPr lang="ja"/>
              <a:t>検証　</a:t>
            </a: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p:txBody>
      </p:sp>
      <p:sp>
        <p:nvSpPr>
          <p:cNvPr id="493" name="Shape 493"/>
          <p:cNvSpPr txBox="1">
            <a:spLocks noGrp="1"/>
          </p:cNvSpPr>
          <p:nvPr>
            <p:ph type="body" idx="1"/>
          </p:nvPr>
        </p:nvSpPr>
        <p:spPr>
          <a:xfrm>
            <a:off x="235800" y="1223100"/>
            <a:ext cx="8596499" cy="3765600"/>
          </a:xfrm>
          <a:prstGeom prst="rect">
            <a:avLst/>
          </a:prstGeom>
          <a:noFill/>
          <a:ln w="9525" cap="flat" cmpd="sng">
            <a:solidFill>
              <a:srgbClr val="000000"/>
            </a:solidFill>
            <a:prstDash val="solid"/>
            <a:round/>
            <a:headEnd type="none" w="med" len="med"/>
            <a:tailEnd type="none" w="med" len="med"/>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ja"/>
              <a:t>１</a:t>
            </a:r>
          </a:p>
          <a:p>
            <a:pPr marL="0" marR="0" lvl="0" indent="0" algn="l" rtl="0">
              <a:lnSpc>
                <a:spcPct val="100000"/>
              </a:lnSpc>
              <a:spcBef>
                <a:spcPts val="0"/>
              </a:spcBef>
              <a:spcAft>
                <a:spcPts val="0"/>
              </a:spcAft>
              <a:buClr>
                <a:srgbClr val="000000"/>
              </a:buClr>
              <a:buSzPct val="25000"/>
              <a:buFont typeface="Arial"/>
              <a:buNone/>
            </a:pPr>
            <a:endParaRPr/>
          </a:p>
          <a:p>
            <a:pPr marL="0" marR="0" lvl="0" indent="0" algn="l" rtl="0">
              <a:lnSpc>
                <a:spcPct val="100000"/>
              </a:lnSpc>
              <a:spcBef>
                <a:spcPts val="0"/>
              </a:spcBef>
              <a:spcAft>
                <a:spcPts val="0"/>
              </a:spcAft>
              <a:buClr>
                <a:srgbClr val="000000"/>
              </a:buClr>
              <a:buSzPct val="25000"/>
              <a:buFont typeface="Arial"/>
              <a:buNone/>
            </a:pPr>
            <a:endParaRPr/>
          </a:p>
          <a:p>
            <a:pPr marL="0" marR="0" lvl="0" indent="0" algn="l" rtl="0">
              <a:lnSpc>
                <a:spcPct val="100000"/>
              </a:lnSpc>
              <a:spcBef>
                <a:spcPts val="0"/>
              </a:spcBef>
              <a:spcAft>
                <a:spcPts val="0"/>
              </a:spcAft>
              <a:buClr>
                <a:srgbClr val="000000"/>
              </a:buClr>
              <a:buSzPct val="25000"/>
              <a:buFont typeface="Arial"/>
              <a:buNone/>
            </a:pPr>
            <a:endParaRPr/>
          </a:p>
          <a:p>
            <a:pPr marL="0" marR="0" lvl="0" indent="0" algn="l" rtl="0">
              <a:lnSpc>
                <a:spcPct val="100000"/>
              </a:lnSpc>
              <a:spcBef>
                <a:spcPts val="0"/>
              </a:spcBef>
              <a:spcAft>
                <a:spcPts val="0"/>
              </a:spcAft>
              <a:buClr>
                <a:srgbClr val="000000"/>
              </a:buClr>
              <a:buSzPct val="25000"/>
              <a:buFont typeface="Arial"/>
              <a:buNone/>
            </a:pPr>
            <a:endParaRPr/>
          </a:p>
          <a:p>
            <a:pPr marL="0" marR="0" lvl="0" indent="0" algn="l" rtl="0">
              <a:lnSpc>
                <a:spcPct val="100000"/>
              </a:lnSpc>
              <a:spcBef>
                <a:spcPts val="0"/>
              </a:spcBef>
              <a:spcAft>
                <a:spcPts val="0"/>
              </a:spcAft>
              <a:buClr>
                <a:srgbClr val="000000"/>
              </a:buClr>
              <a:buSzPct val="25000"/>
              <a:buFont typeface="Arial"/>
              <a:buNone/>
            </a:pPr>
            <a:endParaRPr/>
          </a:p>
          <a:p>
            <a:pPr marL="0" marR="0" lvl="0" indent="0" algn="l" rtl="0">
              <a:lnSpc>
                <a:spcPct val="100000"/>
              </a:lnSpc>
              <a:spcBef>
                <a:spcPts val="0"/>
              </a:spcBef>
              <a:spcAft>
                <a:spcPts val="0"/>
              </a:spcAft>
              <a:buClr>
                <a:srgbClr val="000000"/>
              </a:buClr>
              <a:buSzPct val="25000"/>
              <a:buFont typeface="Arial"/>
              <a:buNone/>
            </a:pPr>
            <a:endParaRPr/>
          </a:p>
          <a:p>
            <a:pPr marL="0" marR="0" lvl="0" indent="0" algn="l" rtl="0">
              <a:lnSpc>
                <a:spcPct val="100000"/>
              </a:lnSpc>
              <a:spcBef>
                <a:spcPts val="0"/>
              </a:spcBef>
              <a:spcAft>
                <a:spcPts val="0"/>
              </a:spcAft>
              <a:buClr>
                <a:srgbClr val="000000"/>
              </a:buClr>
              <a:buSzPct val="25000"/>
              <a:buFont typeface="Arial"/>
              <a:buNone/>
            </a:pPr>
            <a:r>
              <a:rPr lang="ja" sz="1800" b="1" u="sng">
                <a:solidFill>
                  <a:srgbClr val="434343"/>
                </a:solidFill>
              </a:rPr>
              <a:t>5%有意水準</a:t>
            </a:r>
          </a:p>
          <a:p>
            <a:pPr marL="0" marR="0" lvl="0" indent="0" algn="l" rtl="0">
              <a:lnSpc>
                <a:spcPct val="100000"/>
              </a:lnSpc>
              <a:spcBef>
                <a:spcPts val="0"/>
              </a:spcBef>
              <a:spcAft>
                <a:spcPts val="0"/>
              </a:spcAft>
              <a:buClr>
                <a:srgbClr val="000000"/>
              </a:buClr>
              <a:buSzPct val="25000"/>
              <a:buFont typeface="Arial"/>
              <a:buNone/>
            </a:pPr>
            <a:endParaRPr sz="1800" b="1"/>
          </a:p>
          <a:p>
            <a:pPr marL="0" marR="0" lvl="0" indent="0" algn="l" rtl="0">
              <a:lnSpc>
                <a:spcPct val="100000"/>
              </a:lnSpc>
              <a:spcBef>
                <a:spcPts val="0"/>
              </a:spcBef>
              <a:spcAft>
                <a:spcPts val="0"/>
              </a:spcAft>
              <a:buClr>
                <a:srgbClr val="000000"/>
              </a:buClr>
              <a:buSzPct val="25000"/>
              <a:buFont typeface="Arial"/>
              <a:buNone/>
            </a:pPr>
            <a:r>
              <a:rPr lang="ja" sz="1800" b="1"/>
              <a:t>　　　　</a:t>
            </a:r>
          </a:p>
          <a:p>
            <a:pPr marL="0" marR="0" lvl="0" indent="0" algn="l" rtl="0">
              <a:lnSpc>
                <a:spcPct val="100000"/>
              </a:lnSpc>
              <a:spcBef>
                <a:spcPts val="0"/>
              </a:spcBef>
              <a:spcAft>
                <a:spcPts val="0"/>
              </a:spcAft>
              <a:buClr>
                <a:srgbClr val="000000"/>
              </a:buClr>
              <a:buSzPct val="25000"/>
              <a:buFont typeface="Arial"/>
              <a:buNone/>
            </a:pPr>
            <a:endParaRPr sz="1800"/>
          </a:p>
          <a:p>
            <a:pPr marL="0" marR="0" lvl="0" indent="0" algn="l" rtl="0">
              <a:lnSpc>
                <a:spcPct val="100000"/>
              </a:lnSpc>
              <a:spcBef>
                <a:spcPts val="0"/>
              </a:spcBef>
              <a:spcAft>
                <a:spcPts val="0"/>
              </a:spcAft>
              <a:buClr>
                <a:srgbClr val="000000"/>
              </a:buClr>
              <a:buSzPct val="25000"/>
              <a:buFont typeface="Arial"/>
              <a:buNone/>
            </a:pPr>
            <a:r>
              <a:rPr lang="ja" sz="1800"/>
              <a:t>　　　</a:t>
            </a:r>
          </a:p>
        </p:txBody>
      </p:sp>
      <p:sp>
        <p:nvSpPr>
          <p:cNvPr id="494" name="Shape 494"/>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43</a:t>
            </a:fld>
            <a:endParaRPr lang="ja" sz="1400" b="0" i="0" u="none" strike="noStrike" cap="none">
              <a:solidFill>
                <a:schemeClr val="dk2"/>
              </a:solidFill>
              <a:latin typeface="Lato"/>
              <a:ea typeface="Lato"/>
              <a:cs typeface="Lato"/>
              <a:sym typeface="Lato"/>
            </a:endParaRPr>
          </a:p>
        </p:txBody>
      </p:sp>
      <p:pic>
        <p:nvPicPr>
          <p:cNvPr id="495" name="Shape 495"/>
          <p:cNvPicPr preferRelativeResize="0"/>
          <p:nvPr/>
        </p:nvPicPr>
        <p:blipFill>
          <a:blip r:embed="rId3">
            <a:alphaModFix/>
          </a:blip>
          <a:stretch>
            <a:fillRect/>
          </a:stretch>
        </p:blipFill>
        <p:spPr>
          <a:xfrm>
            <a:off x="183650" y="796200"/>
            <a:ext cx="5005475" cy="1668250"/>
          </a:xfrm>
          <a:prstGeom prst="rect">
            <a:avLst/>
          </a:prstGeom>
          <a:noFill/>
          <a:ln>
            <a:noFill/>
          </a:ln>
        </p:spPr>
      </p:pic>
      <p:pic>
        <p:nvPicPr>
          <p:cNvPr id="496" name="Shape 496"/>
          <p:cNvPicPr preferRelativeResize="0"/>
          <p:nvPr/>
        </p:nvPicPr>
        <p:blipFill>
          <a:blip r:embed="rId4">
            <a:alphaModFix/>
          </a:blip>
          <a:stretch>
            <a:fillRect/>
          </a:stretch>
        </p:blipFill>
        <p:spPr>
          <a:xfrm>
            <a:off x="5325950" y="831525"/>
            <a:ext cx="3665999" cy="1597600"/>
          </a:xfrm>
          <a:prstGeom prst="rect">
            <a:avLst/>
          </a:prstGeom>
          <a:noFill/>
          <a:ln>
            <a:noFill/>
          </a:ln>
        </p:spPr>
      </p:pic>
      <p:pic>
        <p:nvPicPr>
          <p:cNvPr id="497" name="Shape 497"/>
          <p:cNvPicPr preferRelativeResize="0"/>
          <p:nvPr/>
        </p:nvPicPr>
        <p:blipFill>
          <a:blip r:embed="rId5">
            <a:alphaModFix/>
          </a:blip>
          <a:stretch>
            <a:fillRect/>
          </a:stretch>
        </p:blipFill>
        <p:spPr>
          <a:xfrm>
            <a:off x="2272050" y="2511725"/>
            <a:ext cx="6509649" cy="2335549"/>
          </a:xfrm>
          <a:prstGeom prst="rect">
            <a:avLst/>
          </a:prstGeom>
          <a:noFill/>
          <a:ln>
            <a:noFill/>
          </a:ln>
        </p:spPr>
      </p:pic>
      <p:sp>
        <p:nvSpPr>
          <p:cNvPr id="498" name="Shape 498"/>
          <p:cNvSpPr/>
          <p:nvPr/>
        </p:nvSpPr>
        <p:spPr>
          <a:xfrm>
            <a:off x="8668250" y="1838350"/>
            <a:ext cx="323700" cy="626100"/>
          </a:xfrm>
          <a:prstGeom prst="upArrow">
            <a:avLst>
              <a:gd name="adj1" fmla="val 50000"/>
              <a:gd name="adj2" fmla="val 50000"/>
            </a:avLst>
          </a:prstGeom>
          <a:solidFill>
            <a:srgbClr val="FF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499" name="Shape 499"/>
          <p:cNvSpPr/>
          <p:nvPr/>
        </p:nvSpPr>
        <p:spPr>
          <a:xfrm>
            <a:off x="6329750" y="3108900"/>
            <a:ext cx="323700" cy="502800"/>
          </a:xfrm>
          <a:prstGeom prst="downArrow">
            <a:avLst>
              <a:gd name="adj1" fmla="val 50000"/>
              <a:gd name="adj2" fmla="val 50000"/>
            </a:avLst>
          </a:prstGeom>
          <a:solidFill>
            <a:srgbClr val="FF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nvGrpSpPr>
          <p:cNvPr id="500" name="Shape 500"/>
          <p:cNvGrpSpPr/>
          <p:nvPr/>
        </p:nvGrpSpPr>
        <p:grpSpPr>
          <a:xfrm>
            <a:off x="6986775" y="2207525"/>
            <a:ext cx="1702925" cy="1471974"/>
            <a:chOff x="362475" y="3156715"/>
            <a:chExt cx="1493325" cy="1291449"/>
          </a:xfrm>
        </p:grpSpPr>
        <p:pic>
          <p:nvPicPr>
            <p:cNvPr id="501" name="Shape 501"/>
            <p:cNvPicPr preferRelativeResize="0"/>
            <p:nvPr/>
          </p:nvPicPr>
          <p:blipFill rotWithShape="1">
            <a:blip r:embed="rId6">
              <a:alphaModFix/>
            </a:blip>
            <a:srcRect l="9414" t="12331" r="7349" b="10017"/>
            <a:stretch/>
          </p:blipFill>
          <p:spPr>
            <a:xfrm>
              <a:off x="362475" y="3156715"/>
              <a:ext cx="1493325" cy="1291449"/>
            </a:xfrm>
            <a:prstGeom prst="rect">
              <a:avLst/>
            </a:prstGeom>
            <a:noFill/>
            <a:ln>
              <a:noFill/>
            </a:ln>
          </p:spPr>
        </p:pic>
        <p:sp>
          <p:nvSpPr>
            <p:cNvPr id="502" name="Shape 502"/>
            <p:cNvSpPr txBox="1"/>
            <p:nvPr/>
          </p:nvSpPr>
          <p:spPr>
            <a:xfrm>
              <a:off x="799050" y="3823000"/>
              <a:ext cx="746399" cy="333599"/>
            </a:xfrm>
            <a:prstGeom prst="rect">
              <a:avLst/>
            </a:prstGeom>
            <a:noFill/>
            <a:ln>
              <a:noFill/>
            </a:ln>
          </p:spPr>
          <p:txBody>
            <a:bodyPr lIns="91425" tIns="91425" rIns="91425" bIns="91425" anchor="t" anchorCtr="0">
              <a:noAutofit/>
            </a:bodyPr>
            <a:lstStyle/>
            <a:p>
              <a:pPr lvl="0">
                <a:spcBef>
                  <a:spcPts val="0"/>
                </a:spcBef>
                <a:buNone/>
              </a:pPr>
              <a:r>
                <a:rPr lang="ja" sz="1800" dirty="0"/>
                <a:t>支持</a:t>
              </a:r>
            </a:p>
          </p:txBody>
        </p:sp>
      </p:gr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00"/>
                                        </p:tgtEl>
                                        <p:attrNameLst>
                                          <p:attrName>style.visibility</p:attrName>
                                        </p:attrNameLst>
                                      </p:cBhvr>
                                      <p:to>
                                        <p:strVal val="visible"/>
                                      </p:to>
                                    </p:set>
                                    <p:animEffect transition="in" filter="fade">
                                      <p:cBhvr>
                                        <p:cTn id="7" dur="500"/>
                                        <p:tgtEl>
                                          <p:spTgt spid="5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506"/>
        <p:cNvGrpSpPr/>
        <p:nvPr/>
      </p:nvGrpSpPr>
      <p:grpSpPr>
        <a:xfrm>
          <a:off x="0" y="0"/>
          <a:ext cx="0" cy="0"/>
          <a:chOff x="0" y="0"/>
          <a:chExt cx="0" cy="0"/>
        </a:xfrm>
      </p:grpSpPr>
      <p:sp>
        <p:nvSpPr>
          <p:cNvPr id="507" name="Shape 507"/>
          <p:cNvSpPr/>
          <p:nvPr/>
        </p:nvSpPr>
        <p:spPr>
          <a:xfrm>
            <a:off x="339425" y="1614725"/>
            <a:ext cx="8150825" cy="1824600"/>
          </a:xfrm>
          <a:prstGeom prst="rect">
            <a:avLst/>
          </a:prstGeom>
          <a:solidFill>
            <a:srgbClr val="93C47D"/>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508" name="Shape 508"/>
          <p:cNvSpPr txBox="1">
            <a:spLocks noGrp="1"/>
          </p:cNvSpPr>
          <p:nvPr>
            <p:ph type="title"/>
          </p:nvPr>
        </p:nvSpPr>
        <p:spPr>
          <a:xfrm>
            <a:off x="311700" y="391350"/>
            <a:ext cx="8520599" cy="626100"/>
          </a:xfrm>
          <a:prstGeom prst="rect">
            <a:avLst/>
          </a:prstGeom>
        </p:spPr>
        <p:txBody>
          <a:bodyPr lIns="91425" tIns="91425" rIns="91425" bIns="91425" anchor="t" anchorCtr="0">
            <a:noAutofit/>
          </a:bodyPr>
          <a:lstStyle/>
          <a:p>
            <a:pPr lvl="0">
              <a:spcBef>
                <a:spcPts val="0"/>
              </a:spcBef>
              <a:buNone/>
            </a:pPr>
            <a:r>
              <a:rPr lang="ja"/>
              <a:t>仮説1-2の検証</a:t>
            </a:r>
          </a:p>
        </p:txBody>
      </p:sp>
      <p:sp>
        <p:nvSpPr>
          <p:cNvPr id="509" name="Shape 509"/>
          <p:cNvSpPr txBox="1">
            <a:spLocks noGrp="1"/>
          </p:cNvSpPr>
          <p:nvPr>
            <p:ph type="body" idx="1"/>
          </p:nvPr>
        </p:nvSpPr>
        <p:spPr>
          <a:xfrm>
            <a:off x="311700" y="1187777"/>
            <a:ext cx="8520599" cy="3381097"/>
          </a:xfrm>
          <a:prstGeom prst="rect">
            <a:avLst/>
          </a:prstGeom>
        </p:spPr>
        <p:txBody>
          <a:bodyPr lIns="91425" tIns="91425" rIns="91425" bIns="91425" anchor="t" anchorCtr="0">
            <a:noAutofit/>
          </a:bodyPr>
          <a:lstStyle/>
          <a:p>
            <a:pPr lvl="0" rtl="0">
              <a:spcBef>
                <a:spcPts val="0"/>
              </a:spcBef>
              <a:buNone/>
            </a:pPr>
            <a:r>
              <a:rPr lang="ja" dirty="0"/>
              <a:t>※仮アイドルグループ「fanatic」</a:t>
            </a:r>
          </a:p>
          <a:p>
            <a:pPr lvl="0" rtl="0">
              <a:spcBef>
                <a:spcPts val="0"/>
              </a:spcBef>
              <a:buNone/>
            </a:pPr>
            <a:endParaRPr b="1" dirty="0"/>
          </a:p>
          <a:p>
            <a:pPr lvl="0" rtl="0">
              <a:spcBef>
                <a:spcPts val="0"/>
              </a:spcBef>
              <a:buNone/>
            </a:pPr>
            <a:r>
              <a:rPr lang="ja" b="1" dirty="0"/>
              <a:t>1-4　あなたは、コンサートに当選したことにより、「fanatic」を愛していると思う。</a:t>
            </a:r>
          </a:p>
          <a:p>
            <a:pPr lvl="0" rtl="0">
              <a:spcBef>
                <a:spcPts val="0"/>
              </a:spcBef>
              <a:buNone/>
            </a:pPr>
            <a:r>
              <a:rPr lang="ja" dirty="0"/>
              <a:t>非常に当てはまらない(1-2-3-4-5-6-7)非常に当てはまる</a:t>
            </a:r>
          </a:p>
          <a:p>
            <a:pPr lvl="0" rtl="0">
              <a:spcBef>
                <a:spcPts val="0"/>
              </a:spcBef>
              <a:buNone/>
            </a:pPr>
            <a:endParaRPr dirty="0"/>
          </a:p>
          <a:p>
            <a:pPr lvl="0" rtl="0">
              <a:spcBef>
                <a:spcPts val="0"/>
              </a:spcBef>
              <a:buNone/>
            </a:pPr>
            <a:r>
              <a:rPr lang="ja" b="1" dirty="0"/>
              <a:t>1-5　あなたは、コンサートに当選したことにより、他のグループに目移りすることはない。</a:t>
            </a:r>
          </a:p>
          <a:p>
            <a:pPr lvl="0" rtl="0">
              <a:spcBef>
                <a:spcPts val="0"/>
              </a:spcBef>
              <a:buNone/>
            </a:pPr>
            <a:r>
              <a:rPr lang="ja" dirty="0"/>
              <a:t>非常に当てはまらない(1-2-3-4-5-6-7)非常に当てはまる</a:t>
            </a:r>
          </a:p>
          <a:p>
            <a:pPr lvl="0" rtl="0">
              <a:spcBef>
                <a:spcPts val="0"/>
              </a:spcBef>
              <a:buNone/>
            </a:pPr>
            <a:endParaRPr dirty="0"/>
          </a:p>
          <a:p>
            <a:pPr lvl="0" rtl="0">
              <a:spcBef>
                <a:spcPts val="0"/>
              </a:spcBef>
              <a:buNone/>
            </a:pPr>
            <a:r>
              <a:rPr lang="ja" b="1" dirty="0"/>
              <a:t>1-6　あなたは、コンサートに当選したことにより「fanatic」は他と比べ物にならないと感じる。</a:t>
            </a:r>
          </a:p>
          <a:p>
            <a:pPr lvl="0" rtl="0">
              <a:spcBef>
                <a:spcPts val="0"/>
              </a:spcBef>
              <a:buNone/>
            </a:pPr>
            <a:r>
              <a:rPr lang="ja" dirty="0"/>
              <a:t>非常に当てはまらない(1-2-3-4-5-6-7)非常に当てはまる</a:t>
            </a:r>
          </a:p>
          <a:p>
            <a:pPr lvl="0" rtl="0">
              <a:spcBef>
                <a:spcPts val="0"/>
              </a:spcBef>
              <a:buNone/>
            </a:pPr>
            <a:endParaRPr dirty="0"/>
          </a:p>
          <a:p>
            <a:pPr lvl="0">
              <a:spcBef>
                <a:spcPts val="0"/>
              </a:spcBef>
              <a:buNone/>
            </a:pPr>
            <a:r>
              <a:rPr lang="ja" dirty="0"/>
              <a:t>★一元配置分散分析、対応のないT検定</a:t>
            </a:r>
          </a:p>
        </p:txBody>
      </p:sp>
      <p:sp>
        <p:nvSpPr>
          <p:cNvPr id="510" name="Shape 510"/>
          <p:cNvSpPr txBox="1">
            <a:spLocks noGrp="1"/>
          </p:cNvSpPr>
          <p:nvPr>
            <p:ph type="sldNum" idx="12"/>
          </p:nvPr>
        </p:nvSpPr>
        <p:spPr>
          <a:xfrm>
            <a:off x="8490250" y="4681008"/>
            <a:ext cx="548699" cy="393600"/>
          </a:xfrm>
          <a:prstGeom prst="rect">
            <a:avLst/>
          </a:prstGeom>
        </p:spPr>
        <p:txBody>
          <a:bodyPr lIns="91425" tIns="91425" rIns="91425" bIns="91425" anchor="ctr" anchorCtr="0">
            <a:noAutofit/>
          </a:bodyPr>
          <a:lstStyle/>
          <a:p>
            <a:pPr lvl="0">
              <a:spcBef>
                <a:spcPts val="0"/>
              </a:spcBef>
              <a:buClr>
                <a:srgbClr val="000000"/>
              </a:buClr>
              <a:buSzPct val="25000"/>
              <a:buFont typeface="Arial"/>
              <a:buNone/>
            </a:pPr>
            <a:fld id="{00000000-1234-1234-1234-123412341234}" type="slidenum">
              <a:rPr lang="en-US" altLang="ja"/>
              <a:t>44</a:t>
            </a:fld>
            <a:endParaRPr lang="ja"/>
          </a:p>
        </p:txBody>
      </p:sp>
      <p:pic>
        <p:nvPicPr>
          <p:cNvPr id="511" name="Shape 511"/>
          <p:cNvPicPr preferRelativeResize="0"/>
          <p:nvPr/>
        </p:nvPicPr>
        <p:blipFill>
          <a:blip r:embed="rId3">
            <a:alphaModFix/>
          </a:blip>
          <a:stretch>
            <a:fillRect/>
          </a:stretch>
        </p:blipFill>
        <p:spPr>
          <a:xfrm>
            <a:off x="5243400" y="3506525"/>
            <a:ext cx="1749349" cy="1541275"/>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515"/>
        <p:cNvGrpSpPr/>
        <p:nvPr/>
      </p:nvGrpSpPr>
      <p:grpSpPr>
        <a:xfrm>
          <a:off x="0" y="0"/>
          <a:ext cx="0" cy="0"/>
          <a:chOff x="0" y="0"/>
          <a:chExt cx="0" cy="0"/>
        </a:xfrm>
      </p:grpSpPr>
      <p:sp>
        <p:nvSpPr>
          <p:cNvPr id="516" name="Shape 516"/>
          <p:cNvSpPr txBox="1">
            <a:spLocks noGrp="1"/>
          </p:cNvSpPr>
          <p:nvPr>
            <p:ph type="title"/>
          </p:nvPr>
        </p:nvSpPr>
        <p:spPr>
          <a:xfrm>
            <a:off x="201525" y="122800"/>
            <a:ext cx="8520599" cy="626100"/>
          </a:xfrm>
          <a:prstGeom prst="rect">
            <a:avLst/>
          </a:prstGeom>
        </p:spPr>
        <p:txBody>
          <a:bodyPr lIns="91425" tIns="91425" rIns="91425" bIns="91425" anchor="t" anchorCtr="0">
            <a:noAutofit/>
          </a:bodyPr>
          <a:lstStyle/>
          <a:p>
            <a:pPr lvl="0">
              <a:spcBef>
                <a:spcPts val="0"/>
              </a:spcBef>
              <a:buNone/>
            </a:pPr>
            <a:r>
              <a:rPr lang="ja"/>
              <a:t>仮説1-2検証</a:t>
            </a:r>
          </a:p>
        </p:txBody>
      </p:sp>
      <p:sp>
        <p:nvSpPr>
          <p:cNvPr id="517" name="Shape 517"/>
          <p:cNvSpPr txBox="1">
            <a:spLocks noGrp="1"/>
          </p:cNvSpPr>
          <p:nvPr>
            <p:ph type="body" idx="1"/>
          </p:nvPr>
        </p:nvSpPr>
        <p:spPr>
          <a:xfrm>
            <a:off x="311700" y="1123150"/>
            <a:ext cx="8520599" cy="3732900"/>
          </a:xfrm>
          <a:prstGeom prst="rect">
            <a:avLst/>
          </a:prstGeom>
        </p:spPr>
        <p:txBody>
          <a:bodyPr lIns="91425" tIns="91425" rIns="91425" bIns="91425" anchor="t" anchorCtr="0">
            <a:noAutofit/>
          </a:bodyPr>
          <a:lstStyle/>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a:spcBef>
                <a:spcPts val="0"/>
              </a:spcBef>
              <a:buNone/>
            </a:pPr>
            <a:r>
              <a:rPr lang="ja" sz="1800" b="1" u="sng"/>
              <a:t>5%有意水準</a:t>
            </a:r>
          </a:p>
        </p:txBody>
      </p:sp>
      <p:sp>
        <p:nvSpPr>
          <p:cNvPr id="518" name="Shape 518"/>
          <p:cNvSpPr txBox="1">
            <a:spLocks noGrp="1"/>
          </p:cNvSpPr>
          <p:nvPr>
            <p:ph type="sldNum" idx="12"/>
          </p:nvPr>
        </p:nvSpPr>
        <p:spPr>
          <a:xfrm>
            <a:off x="8490250" y="4681008"/>
            <a:ext cx="548699" cy="393600"/>
          </a:xfrm>
          <a:prstGeom prst="rect">
            <a:avLst/>
          </a:prstGeom>
        </p:spPr>
        <p:txBody>
          <a:bodyPr lIns="91425" tIns="91425" rIns="91425" bIns="91425" anchor="ctr" anchorCtr="0">
            <a:noAutofit/>
          </a:bodyPr>
          <a:lstStyle/>
          <a:p>
            <a:pPr lvl="0">
              <a:spcBef>
                <a:spcPts val="0"/>
              </a:spcBef>
              <a:buClr>
                <a:srgbClr val="000000"/>
              </a:buClr>
              <a:buSzPct val="25000"/>
              <a:buFont typeface="Arial"/>
              <a:buNone/>
            </a:pPr>
            <a:fld id="{00000000-1234-1234-1234-123412341234}" type="slidenum">
              <a:rPr lang="en-US" altLang="ja"/>
              <a:t>45</a:t>
            </a:fld>
            <a:endParaRPr lang="ja"/>
          </a:p>
        </p:txBody>
      </p:sp>
      <p:graphicFrame>
        <p:nvGraphicFramePr>
          <p:cNvPr id="519" name="Shape 519"/>
          <p:cNvGraphicFramePr/>
          <p:nvPr>
            <p:extLst>
              <p:ext uri="{D42A27DB-BD31-4B8C-83A1-F6EECF244321}">
                <p14:modId xmlns:p14="http://schemas.microsoft.com/office/powerpoint/2010/main" val="1348030448"/>
              </p:ext>
            </p:extLst>
          </p:nvPr>
        </p:nvGraphicFramePr>
        <p:xfrm>
          <a:off x="133187" y="835750"/>
          <a:ext cx="4502925" cy="2560080"/>
        </p:xfrm>
        <a:graphic>
          <a:graphicData uri="http://schemas.openxmlformats.org/drawingml/2006/table">
            <a:tbl>
              <a:tblPr>
                <a:noFill/>
                <a:tableStyleId>{0B462395-AEED-47BD-9A5C-0B3710BF65EF}</a:tableStyleId>
              </a:tblPr>
              <a:tblGrid>
                <a:gridCol w="500325"/>
                <a:gridCol w="500325"/>
                <a:gridCol w="500325"/>
                <a:gridCol w="500325"/>
                <a:gridCol w="500325"/>
                <a:gridCol w="500325"/>
                <a:gridCol w="500325"/>
                <a:gridCol w="500325"/>
                <a:gridCol w="500325"/>
              </a:tblGrid>
              <a:tr h="293575">
                <a:tc gridSpan="9">
                  <a:txBody>
                    <a:bodyPr/>
                    <a:lstStyle/>
                    <a:p>
                      <a:pPr lvl="0" algn="ctr">
                        <a:spcBef>
                          <a:spcPts val="0"/>
                        </a:spcBef>
                        <a:buNone/>
                      </a:pPr>
                      <a:r>
                        <a:rPr lang="ja" sz="800" b="1" dirty="0">
                          <a:solidFill>
                            <a:schemeClr val="accent1"/>
                          </a:solidFill>
                        </a:rPr>
                        <a:t>記述統計</a:t>
                      </a:r>
                    </a:p>
                  </a:txBody>
                  <a:tcPr marL="91425" marR="91425" marT="91425" marB="91425"/>
                </a:tc>
                <a:tc hMerge="1">
                  <a:txBody>
                    <a:bodyPr/>
                    <a:lstStyle/>
                    <a:p>
                      <a:endParaRPr lang="ja-JP"/>
                    </a:p>
                  </a:txBody>
                  <a:tcPr/>
                </a:tc>
                <a:tc hMerge="1">
                  <a:txBody>
                    <a:bodyPr/>
                    <a:lstStyle/>
                    <a:p>
                      <a:endParaRPr lang="ja-JP"/>
                    </a:p>
                  </a:txBody>
                  <a:tcPr/>
                </a:tc>
                <a:tc hMerge="1">
                  <a:txBody>
                    <a:bodyPr/>
                    <a:lstStyle/>
                    <a:p>
                      <a:endParaRPr lang="ja-JP"/>
                    </a:p>
                  </a:txBody>
                  <a:tcPr/>
                </a:tc>
                <a:tc hMerge="1">
                  <a:txBody>
                    <a:bodyPr/>
                    <a:lstStyle/>
                    <a:p>
                      <a:endParaRPr lang="ja-JP"/>
                    </a:p>
                  </a:txBody>
                  <a:tcPr/>
                </a:tc>
                <a:tc hMerge="1">
                  <a:txBody>
                    <a:bodyPr/>
                    <a:lstStyle/>
                    <a:p>
                      <a:endParaRPr lang="ja-JP"/>
                    </a:p>
                  </a:txBody>
                  <a:tcPr/>
                </a:tc>
                <a:tc hMerge="1">
                  <a:txBody>
                    <a:bodyPr/>
                    <a:lstStyle/>
                    <a:p>
                      <a:endParaRPr lang="ja-JP"/>
                    </a:p>
                  </a:txBody>
                  <a:tcPr/>
                </a:tc>
                <a:tc hMerge="1">
                  <a:txBody>
                    <a:bodyPr/>
                    <a:lstStyle/>
                    <a:p>
                      <a:endParaRPr lang="ja-JP"/>
                    </a:p>
                  </a:txBody>
                  <a:tcPr/>
                </a:tc>
                <a:tc hMerge="1">
                  <a:txBody>
                    <a:bodyPr/>
                    <a:lstStyle/>
                    <a:p>
                      <a:endParaRPr lang="ja-JP"/>
                    </a:p>
                  </a:txBody>
                  <a:tcPr/>
                </a:tc>
              </a:tr>
              <a:tr h="293575">
                <a:tc gridSpan="9">
                  <a:txBody>
                    <a:bodyPr/>
                    <a:lstStyle/>
                    <a:p>
                      <a:pPr lvl="0" rtl="0">
                        <a:spcBef>
                          <a:spcPts val="0"/>
                        </a:spcBef>
                        <a:buNone/>
                      </a:pPr>
                      <a:r>
                        <a:rPr lang="ja" sz="800" b="1" dirty="0">
                          <a:solidFill>
                            <a:schemeClr val="accent1"/>
                          </a:solidFill>
                        </a:rPr>
                        <a:t>愛着</a:t>
                      </a:r>
                    </a:p>
                  </a:txBody>
                  <a:tcPr marL="91425" marR="91425" marT="91425" marB="91425"/>
                </a:tc>
                <a:tc hMerge="1">
                  <a:txBody>
                    <a:bodyPr/>
                    <a:lstStyle/>
                    <a:p>
                      <a:endParaRPr lang="ja-JP"/>
                    </a:p>
                  </a:txBody>
                  <a:tcPr/>
                </a:tc>
                <a:tc hMerge="1">
                  <a:txBody>
                    <a:bodyPr/>
                    <a:lstStyle/>
                    <a:p>
                      <a:endParaRPr lang="ja-JP"/>
                    </a:p>
                  </a:txBody>
                  <a:tcPr/>
                </a:tc>
                <a:tc hMerge="1">
                  <a:txBody>
                    <a:bodyPr/>
                    <a:lstStyle/>
                    <a:p>
                      <a:endParaRPr lang="ja-JP"/>
                    </a:p>
                  </a:txBody>
                  <a:tcPr/>
                </a:tc>
                <a:tc hMerge="1">
                  <a:txBody>
                    <a:bodyPr/>
                    <a:lstStyle/>
                    <a:p>
                      <a:endParaRPr lang="ja-JP"/>
                    </a:p>
                  </a:txBody>
                  <a:tcPr/>
                </a:tc>
                <a:tc hMerge="1">
                  <a:txBody>
                    <a:bodyPr/>
                    <a:lstStyle/>
                    <a:p>
                      <a:endParaRPr lang="ja-JP"/>
                    </a:p>
                  </a:txBody>
                  <a:tcPr/>
                </a:tc>
                <a:tc hMerge="1">
                  <a:txBody>
                    <a:bodyPr/>
                    <a:lstStyle/>
                    <a:p>
                      <a:endParaRPr lang="ja-JP"/>
                    </a:p>
                  </a:txBody>
                  <a:tcPr/>
                </a:tc>
                <a:tc hMerge="1">
                  <a:txBody>
                    <a:bodyPr/>
                    <a:lstStyle/>
                    <a:p>
                      <a:endParaRPr lang="ja-JP"/>
                    </a:p>
                  </a:txBody>
                  <a:tcPr/>
                </a:tc>
                <a:tc hMerge="1">
                  <a:txBody>
                    <a:bodyPr/>
                    <a:lstStyle/>
                    <a:p>
                      <a:endParaRPr lang="ja-JP"/>
                    </a:p>
                  </a:txBody>
                  <a:tcPr/>
                </a:tc>
              </a:tr>
              <a:tr h="412100">
                <a:tc rowSpan="2">
                  <a:txBody>
                    <a:bodyPr/>
                    <a:lstStyle/>
                    <a:p>
                      <a:pPr lvl="0">
                        <a:spcBef>
                          <a:spcPts val="0"/>
                        </a:spcBef>
                        <a:buNone/>
                      </a:pPr>
                      <a:endParaRPr sz="800" b="1" dirty="0">
                        <a:solidFill>
                          <a:schemeClr val="accent1"/>
                        </a:solidFill>
                      </a:endParaRPr>
                    </a:p>
                  </a:txBody>
                  <a:tcPr marL="91425" marR="91425" marT="91425" marB="91425"/>
                </a:tc>
                <a:tc rowSpan="2">
                  <a:txBody>
                    <a:bodyPr/>
                    <a:lstStyle/>
                    <a:p>
                      <a:pPr lvl="0" algn="ctr">
                        <a:spcBef>
                          <a:spcPts val="0"/>
                        </a:spcBef>
                        <a:buNone/>
                      </a:pPr>
                      <a:r>
                        <a:rPr lang="ja" sz="800" b="1" dirty="0">
                          <a:solidFill>
                            <a:schemeClr val="accent1"/>
                          </a:solidFill>
                        </a:rPr>
                        <a:t>度数</a:t>
                      </a:r>
                    </a:p>
                  </a:txBody>
                  <a:tcPr marL="91425" marR="91425" marT="91425" marB="91425" anchor="ctr"/>
                </a:tc>
                <a:tc rowSpan="2">
                  <a:txBody>
                    <a:bodyPr/>
                    <a:lstStyle/>
                    <a:p>
                      <a:pPr lvl="0" algn="ctr">
                        <a:spcBef>
                          <a:spcPts val="0"/>
                        </a:spcBef>
                        <a:buNone/>
                      </a:pPr>
                      <a:r>
                        <a:rPr lang="ja" sz="800" b="1" dirty="0">
                          <a:solidFill>
                            <a:schemeClr val="accent1"/>
                          </a:solidFill>
                        </a:rPr>
                        <a:t>平均</a:t>
                      </a:r>
                    </a:p>
                  </a:txBody>
                  <a:tcPr marL="91425" marR="91425" marT="91425" marB="91425" anchor="ctr"/>
                </a:tc>
                <a:tc rowSpan="2">
                  <a:txBody>
                    <a:bodyPr/>
                    <a:lstStyle/>
                    <a:p>
                      <a:pPr lvl="0" algn="ctr">
                        <a:spcBef>
                          <a:spcPts val="0"/>
                        </a:spcBef>
                        <a:buNone/>
                      </a:pPr>
                      <a:r>
                        <a:rPr lang="ja" sz="800" b="1" dirty="0">
                          <a:solidFill>
                            <a:schemeClr val="accent1"/>
                          </a:solidFill>
                        </a:rPr>
                        <a:t>標準偏差</a:t>
                      </a:r>
                    </a:p>
                  </a:txBody>
                  <a:tcPr marL="91425" marR="91425" marT="91425" marB="91425" anchor="ctr"/>
                </a:tc>
                <a:tc rowSpan="2">
                  <a:txBody>
                    <a:bodyPr/>
                    <a:lstStyle/>
                    <a:p>
                      <a:pPr lvl="0" algn="ctr">
                        <a:spcBef>
                          <a:spcPts val="0"/>
                        </a:spcBef>
                        <a:buNone/>
                      </a:pPr>
                      <a:r>
                        <a:rPr lang="ja" sz="800" b="1">
                          <a:solidFill>
                            <a:schemeClr val="accent1"/>
                          </a:solidFill>
                        </a:rPr>
                        <a:t>標準誤差</a:t>
                      </a:r>
                    </a:p>
                  </a:txBody>
                  <a:tcPr marL="91425" marR="91425" marT="91425" marB="91425" anchor="ctr"/>
                </a:tc>
                <a:tc gridSpan="2">
                  <a:txBody>
                    <a:bodyPr/>
                    <a:lstStyle/>
                    <a:p>
                      <a:pPr lvl="0" algn="ctr">
                        <a:spcBef>
                          <a:spcPts val="0"/>
                        </a:spcBef>
                        <a:buNone/>
                      </a:pPr>
                      <a:r>
                        <a:rPr lang="ja" sz="800" b="1" dirty="0">
                          <a:solidFill>
                            <a:schemeClr val="accent1"/>
                          </a:solidFill>
                        </a:rPr>
                        <a:t>平均値の95%信頼区間</a:t>
                      </a:r>
                    </a:p>
                  </a:txBody>
                  <a:tcPr marL="91425" marR="91425" marT="91425" marB="91425" anchor="ctr"/>
                </a:tc>
                <a:tc hMerge="1">
                  <a:txBody>
                    <a:bodyPr/>
                    <a:lstStyle/>
                    <a:p>
                      <a:endParaRPr lang="ja-JP"/>
                    </a:p>
                  </a:txBody>
                  <a:tcPr/>
                </a:tc>
                <a:tc rowSpan="2">
                  <a:txBody>
                    <a:bodyPr/>
                    <a:lstStyle/>
                    <a:p>
                      <a:pPr lvl="0" algn="ctr">
                        <a:spcBef>
                          <a:spcPts val="0"/>
                        </a:spcBef>
                        <a:buNone/>
                      </a:pPr>
                      <a:r>
                        <a:rPr lang="ja" sz="800" b="1" dirty="0">
                          <a:solidFill>
                            <a:schemeClr val="accent1"/>
                          </a:solidFill>
                        </a:rPr>
                        <a:t>最小</a:t>
                      </a:r>
                    </a:p>
                  </a:txBody>
                  <a:tcPr marL="91425" marR="91425" marT="91425" marB="91425" anchor="ctr"/>
                </a:tc>
                <a:tc rowSpan="2">
                  <a:txBody>
                    <a:bodyPr/>
                    <a:lstStyle/>
                    <a:p>
                      <a:pPr lvl="0" algn="ctr">
                        <a:spcBef>
                          <a:spcPts val="0"/>
                        </a:spcBef>
                        <a:buNone/>
                      </a:pPr>
                      <a:r>
                        <a:rPr lang="ja" sz="800" b="1">
                          <a:solidFill>
                            <a:schemeClr val="accent1"/>
                          </a:solidFill>
                        </a:rPr>
                        <a:t>最大</a:t>
                      </a:r>
                    </a:p>
                  </a:txBody>
                  <a:tcPr marL="91425" marR="91425" marT="91425" marB="91425" anchor="ctr"/>
                </a:tc>
              </a:tr>
              <a:tr h="293575">
                <a:tc vMerge="1">
                  <a:txBody>
                    <a:bodyPr/>
                    <a:lstStyle/>
                    <a:p>
                      <a:endParaRPr lang="ja-JP"/>
                    </a:p>
                  </a:txBody>
                  <a:tcPr/>
                </a:tc>
                <a:tc vMerge="1">
                  <a:txBody>
                    <a:bodyPr/>
                    <a:lstStyle/>
                    <a:p>
                      <a:endParaRPr lang="ja-JP"/>
                    </a:p>
                  </a:txBody>
                  <a:tcPr/>
                </a:tc>
                <a:tc vMerge="1">
                  <a:txBody>
                    <a:bodyPr/>
                    <a:lstStyle/>
                    <a:p>
                      <a:endParaRPr lang="ja-JP"/>
                    </a:p>
                  </a:txBody>
                  <a:tcPr/>
                </a:tc>
                <a:tc vMerge="1">
                  <a:txBody>
                    <a:bodyPr/>
                    <a:lstStyle/>
                    <a:p>
                      <a:endParaRPr lang="ja-JP"/>
                    </a:p>
                  </a:txBody>
                  <a:tcPr/>
                </a:tc>
                <a:tc vMerge="1">
                  <a:txBody>
                    <a:bodyPr/>
                    <a:lstStyle/>
                    <a:p>
                      <a:endParaRPr lang="ja-JP"/>
                    </a:p>
                  </a:txBody>
                  <a:tcPr/>
                </a:tc>
                <a:tc>
                  <a:txBody>
                    <a:bodyPr/>
                    <a:lstStyle/>
                    <a:p>
                      <a:pPr lvl="0" algn="ctr">
                        <a:spcBef>
                          <a:spcPts val="0"/>
                        </a:spcBef>
                        <a:buNone/>
                      </a:pPr>
                      <a:r>
                        <a:rPr lang="ja" sz="800" b="1">
                          <a:solidFill>
                            <a:schemeClr val="accent1"/>
                          </a:solidFill>
                        </a:rPr>
                        <a:t>下限</a:t>
                      </a:r>
                    </a:p>
                  </a:txBody>
                  <a:tcPr marL="91425" marR="91425" marT="91425" marB="91425" anchor="ctr"/>
                </a:tc>
                <a:tc>
                  <a:txBody>
                    <a:bodyPr/>
                    <a:lstStyle/>
                    <a:p>
                      <a:pPr lvl="0" algn="ctr">
                        <a:spcBef>
                          <a:spcPts val="0"/>
                        </a:spcBef>
                        <a:buNone/>
                      </a:pPr>
                      <a:r>
                        <a:rPr lang="ja" sz="800" b="1" dirty="0">
                          <a:solidFill>
                            <a:schemeClr val="accent1"/>
                          </a:solidFill>
                        </a:rPr>
                        <a:t>上限</a:t>
                      </a:r>
                    </a:p>
                  </a:txBody>
                  <a:tcPr marL="91425" marR="91425" marT="91425" marB="91425" anchor="ctr"/>
                </a:tc>
                <a:tc vMerge="1">
                  <a:txBody>
                    <a:bodyPr/>
                    <a:lstStyle/>
                    <a:p>
                      <a:endParaRPr lang="ja-JP"/>
                    </a:p>
                  </a:txBody>
                  <a:tcPr/>
                </a:tc>
                <a:tc vMerge="1">
                  <a:txBody>
                    <a:bodyPr/>
                    <a:lstStyle/>
                    <a:p>
                      <a:endParaRPr lang="ja-JP"/>
                    </a:p>
                  </a:txBody>
                  <a:tcPr/>
                </a:tc>
              </a:tr>
              <a:tr h="293575">
                <a:tc>
                  <a:txBody>
                    <a:bodyPr/>
                    <a:lstStyle/>
                    <a:p>
                      <a:pPr lvl="0" algn="r">
                        <a:spcBef>
                          <a:spcPts val="0"/>
                        </a:spcBef>
                        <a:buNone/>
                      </a:pPr>
                      <a:r>
                        <a:rPr lang="ja" sz="800" b="1">
                          <a:solidFill>
                            <a:schemeClr val="accent1"/>
                          </a:solidFill>
                        </a:rPr>
                        <a:t>1%</a:t>
                      </a:r>
                    </a:p>
                  </a:txBody>
                  <a:tcPr marL="91425" marR="91425" marT="91425" marB="91425"/>
                </a:tc>
                <a:tc>
                  <a:txBody>
                    <a:bodyPr/>
                    <a:lstStyle/>
                    <a:p>
                      <a:pPr lvl="0" algn="r">
                        <a:spcBef>
                          <a:spcPts val="0"/>
                        </a:spcBef>
                        <a:buNone/>
                      </a:pPr>
                      <a:r>
                        <a:rPr lang="ja" sz="800" b="1">
                          <a:solidFill>
                            <a:schemeClr val="accent1"/>
                          </a:solidFill>
                        </a:rPr>
                        <a:t>41</a:t>
                      </a:r>
                    </a:p>
                  </a:txBody>
                  <a:tcPr marL="91425" marR="91425" marT="91425" marB="91425"/>
                </a:tc>
                <a:tc>
                  <a:txBody>
                    <a:bodyPr/>
                    <a:lstStyle/>
                    <a:p>
                      <a:pPr lvl="0" algn="r">
                        <a:spcBef>
                          <a:spcPts val="0"/>
                        </a:spcBef>
                        <a:buNone/>
                      </a:pPr>
                      <a:r>
                        <a:rPr lang="ja" sz="800" b="1">
                          <a:solidFill>
                            <a:schemeClr val="accent1"/>
                          </a:solidFill>
                        </a:rPr>
                        <a:t>15,537</a:t>
                      </a:r>
                    </a:p>
                  </a:txBody>
                  <a:tcPr marL="91425" marR="91425" marT="91425" marB="91425"/>
                </a:tc>
                <a:tc>
                  <a:txBody>
                    <a:bodyPr/>
                    <a:lstStyle/>
                    <a:p>
                      <a:pPr lvl="0" algn="r">
                        <a:spcBef>
                          <a:spcPts val="0"/>
                        </a:spcBef>
                        <a:buNone/>
                      </a:pPr>
                      <a:r>
                        <a:rPr lang="ja" sz="800" b="1" dirty="0">
                          <a:solidFill>
                            <a:schemeClr val="accent1"/>
                          </a:solidFill>
                        </a:rPr>
                        <a:t>4,1659</a:t>
                      </a:r>
                    </a:p>
                  </a:txBody>
                  <a:tcPr marL="91425" marR="91425" marT="91425" marB="91425"/>
                </a:tc>
                <a:tc>
                  <a:txBody>
                    <a:bodyPr/>
                    <a:lstStyle/>
                    <a:p>
                      <a:pPr lvl="0" algn="r">
                        <a:spcBef>
                          <a:spcPts val="0"/>
                        </a:spcBef>
                        <a:buNone/>
                      </a:pPr>
                      <a:r>
                        <a:rPr lang="ja" sz="800" b="1">
                          <a:solidFill>
                            <a:schemeClr val="accent1"/>
                          </a:solidFill>
                        </a:rPr>
                        <a:t>,6506</a:t>
                      </a:r>
                    </a:p>
                  </a:txBody>
                  <a:tcPr marL="91425" marR="91425" marT="91425" marB="91425"/>
                </a:tc>
                <a:tc>
                  <a:txBody>
                    <a:bodyPr/>
                    <a:lstStyle/>
                    <a:p>
                      <a:pPr lvl="0" algn="r">
                        <a:spcBef>
                          <a:spcPts val="0"/>
                        </a:spcBef>
                        <a:buNone/>
                      </a:pPr>
                      <a:r>
                        <a:rPr lang="ja" sz="800" b="1">
                          <a:solidFill>
                            <a:schemeClr val="accent1"/>
                          </a:solidFill>
                        </a:rPr>
                        <a:t>14.222</a:t>
                      </a:r>
                    </a:p>
                  </a:txBody>
                  <a:tcPr marL="91425" marR="91425" marT="91425" marB="91425"/>
                </a:tc>
                <a:tc>
                  <a:txBody>
                    <a:bodyPr/>
                    <a:lstStyle/>
                    <a:p>
                      <a:pPr lvl="0" algn="r">
                        <a:spcBef>
                          <a:spcPts val="0"/>
                        </a:spcBef>
                        <a:buNone/>
                      </a:pPr>
                      <a:r>
                        <a:rPr lang="ja" sz="800" b="1">
                          <a:solidFill>
                            <a:schemeClr val="accent1"/>
                          </a:solidFill>
                        </a:rPr>
                        <a:t>16.852</a:t>
                      </a:r>
                    </a:p>
                  </a:txBody>
                  <a:tcPr marL="91425" marR="91425" marT="91425" marB="91425"/>
                </a:tc>
                <a:tc>
                  <a:txBody>
                    <a:bodyPr/>
                    <a:lstStyle/>
                    <a:p>
                      <a:pPr lvl="0" algn="r">
                        <a:spcBef>
                          <a:spcPts val="0"/>
                        </a:spcBef>
                        <a:buNone/>
                      </a:pPr>
                      <a:r>
                        <a:rPr lang="ja" sz="800" b="1" dirty="0">
                          <a:solidFill>
                            <a:schemeClr val="accent1"/>
                          </a:solidFill>
                        </a:rPr>
                        <a:t>3</a:t>
                      </a:r>
                    </a:p>
                  </a:txBody>
                  <a:tcPr marL="91425" marR="91425" marT="91425" marB="91425"/>
                </a:tc>
                <a:tc>
                  <a:txBody>
                    <a:bodyPr/>
                    <a:lstStyle/>
                    <a:p>
                      <a:pPr lvl="0" algn="r">
                        <a:spcBef>
                          <a:spcPts val="0"/>
                        </a:spcBef>
                        <a:buNone/>
                      </a:pPr>
                      <a:r>
                        <a:rPr lang="ja" sz="800" b="1">
                          <a:solidFill>
                            <a:schemeClr val="accent1"/>
                          </a:solidFill>
                        </a:rPr>
                        <a:t>21</a:t>
                      </a:r>
                    </a:p>
                  </a:txBody>
                  <a:tcPr marL="91425" marR="91425" marT="91425" marB="91425"/>
                </a:tc>
              </a:tr>
              <a:tr h="293575">
                <a:tc>
                  <a:txBody>
                    <a:bodyPr/>
                    <a:lstStyle/>
                    <a:p>
                      <a:pPr lvl="0" algn="r">
                        <a:spcBef>
                          <a:spcPts val="0"/>
                        </a:spcBef>
                        <a:buNone/>
                      </a:pPr>
                      <a:r>
                        <a:rPr lang="ja" sz="800" b="1">
                          <a:solidFill>
                            <a:schemeClr val="accent1"/>
                          </a:solidFill>
                        </a:rPr>
                        <a:t>50%</a:t>
                      </a:r>
                    </a:p>
                  </a:txBody>
                  <a:tcPr marL="91425" marR="91425" marT="91425" marB="91425"/>
                </a:tc>
                <a:tc>
                  <a:txBody>
                    <a:bodyPr/>
                    <a:lstStyle/>
                    <a:p>
                      <a:pPr lvl="0" algn="r">
                        <a:spcBef>
                          <a:spcPts val="0"/>
                        </a:spcBef>
                        <a:buNone/>
                      </a:pPr>
                      <a:r>
                        <a:rPr lang="ja" sz="800" b="1">
                          <a:solidFill>
                            <a:schemeClr val="accent1"/>
                          </a:solidFill>
                        </a:rPr>
                        <a:t>40</a:t>
                      </a:r>
                    </a:p>
                  </a:txBody>
                  <a:tcPr marL="91425" marR="91425" marT="91425" marB="91425"/>
                </a:tc>
                <a:tc>
                  <a:txBody>
                    <a:bodyPr/>
                    <a:lstStyle/>
                    <a:p>
                      <a:pPr lvl="0" algn="r">
                        <a:spcBef>
                          <a:spcPts val="0"/>
                        </a:spcBef>
                        <a:buNone/>
                      </a:pPr>
                      <a:r>
                        <a:rPr lang="ja" sz="800" b="1">
                          <a:solidFill>
                            <a:schemeClr val="accent1"/>
                          </a:solidFill>
                        </a:rPr>
                        <a:t>15,500</a:t>
                      </a:r>
                    </a:p>
                  </a:txBody>
                  <a:tcPr marL="91425" marR="91425" marT="91425" marB="91425"/>
                </a:tc>
                <a:tc>
                  <a:txBody>
                    <a:bodyPr/>
                    <a:lstStyle/>
                    <a:p>
                      <a:pPr lvl="0" algn="r">
                        <a:spcBef>
                          <a:spcPts val="0"/>
                        </a:spcBef>
                        <a:buNone/>
                      </a:pPr>
                      <a:r>
                        <a:rPr lang="ja" sz="800" b="1" dirty="0">
                          <a:solidFill>
                            <a:schemeClr val="accent1"/>
                          </a:solidFill>
                        </a:rPr>
                        <a:t>3,5082</a:t>
                      </a:r>
                    </a:p>
                  </a:txBody>
                  <a:tcPr marL="91425" marR="91425" marT="91425" marB="91425"/>
                </a:tc>
                <a:tc>
                  <a:txBody>
                    <a:bodyPr/>
                    <a:lstStyle/>
                    <a:p>
                      <a:pPr lvl="0" algn="r">
                        <a:spcBef>
                          <a:spcPts val="0"/>
                        </a:spcBef>
                        <a:buNone/>
                      </a:pPr>
                      <a:r>
                        <a:rPr lang="ja" sz="800" b="1">
                          <a:solidFill>
                            <a:schemeClr val="accent1"/>
                          </a:solidFill>
                        </a:rPr>
                        <a:t>,5547</a:t>
                      </a:r>
                    </a:p>
                  </a:txBody>
                  <a:tcPr marL="91425" marR="91425" marT="91425" marB="91425"/>
                </a:tc>
                <a:tc>
                  <a:txBody>
                    <a:bodyPr/>
                    <a:lstStyle/>
                    <a:p>
                      <a:pPr lvl="0" algn="r">
                        <a:spcBef>
                          <a:spcPts val="0"/>
                        </a:spcBef>
                        <a:buNone/>
                      </a:pPr>
                      <a:r>
                        <a:rPr lang="ja" sz="800" b="1">
                          <a:solidFill>
                            <a:schemeClr val="accent1"/>
                          </a:solidFill>
                        </a:rPr>
                        <a:t>14.378</a:t>
                      </a:r>
                    </a:p>
                  </a:txBody>
                  <a:tcPr marL="91425" marR="91425" marT="91425" marB="91425"/>
                </a:tc>
                <a:tc>
                  <a:txBody>
                    <a:bodyPr/>
                    <a:lstStyle/>
                    <a:p>
                      <a:pPr lvl="0" algn="r">
                        <a:spcBef>
                          <a:spcPts val="0"/>
                        </a:spcBef>
                        <a:buNone/>
                      </a:pPr>
                      <a:r>
                        <a:rPr lang="ja" sz="800" b="1">
                          <a:solidFill>
                            <a:schemeClr val="accent1"/>
                          </a:solidFill>
                        </a:rPr>
                        <a:t>16.622</a:t>
                      </a:r>
                    </a:p>
                  </a:txBody>
                  <a:tcPr marL="91425" marR="91425" marT="91425" marB="91425"/>
                </a:tc>
                <a:tc>
                  <a:txBody>
                    <a:bodyPr/>
                    <a:lstStyle/>
                    <a:p>
                      <a:pPr lvl="0" algn="r">
                        <a:spcBef>
                          <a:spcPts val="0"/>
                        </a:spcBef>
                        <a:buNone/>
                      </a:pPr>
                      <a:r>
                        <a:rPr lang="ja" sz="800" b="1" dirty="0">
                          <a:solidFill>
                            <a:schemeClr val="accent1"/>
                          </a:solidFill>
                        </a:rPr>
                        <a:t>7</a:t>
                      </a:r>
                    </a:p>
                  </a:txBody>
                  <a:tcPr marL="91425" marR="91425" marT="91425" marB="91425"/>
                </a:tc>
                <a:tc>
                  <a:txBody>
                    <a:bodyPr/>
                    <a:lstStyle/>
                    <a:p>
                      <a:pPr lvl="0" algn="r">
                        <a:spcBef>
                          <a:spcPts val="0"/>
                        </a:spcBef>
                        <a:buNone/>
                      </a:pPr>
                      <a:r>
                        <a:rPr lang="ja" sz="800" b="1" dirty="0">
                          <a:solidFill>
                            <a:schemeClr val="accent1"/>
                          </a:solidFill>
                        </a:rPr>
                        <a:t>21</a:t>
                      </a:r>
                    </a:p>
                  </a:txBody>
                  <a:tcPr marL="91425" marR="91425" marT="91425" marB="91425"/>
                </a:tc>
              </a:tr>
              <a:tr h="293575">
                <a:tc>
                  <a:txBody>
                    <a:bodyPr/>
                    <a:lstStyle/>
                    <a:p>
                      <a:pPr lvl="0" algn="r">
                        <a:spcBef>
                          <a:spcPts val="0"/>
                        </a:spcBef>
                        <a:buNone/>
                      </a:pPr>
                      <a:r>
                        <a:rPr lang="ja" sz="800" b="1">
                          <a:solidFill>
                            <a:schemeClr val="accent1"/>
                          </a:solidFill>
                        </a:rPr>
                        <a:t>100%</a:t>
                      </a:r>
                    </a:p>
                  </a:txBody>
                  <a:tcPr marL="91425" marR="91425" marT="91425" marB="91425"/>
                </a:tc>
                <a:tc>
                  <a:txBody>
                    <a:bodyPr/>
                    <a:lstStyle/>
                    <a:p>
                      <a:pPr lvl="0" algn="r">
                        <a:spcBef>
                          <a:spcPts val="0"/>
                        </a:spcBef>
                        <a:buNone/>
                      </a:pPr>
                      <a:r>
                        <a:rPr lang="ja" sz="800" b="1">
                          <a:solidFill>
                            <a:schemeClr val="accent1"/>
                          </a:solidFill>
                        </a:rPr>
                        <a:t>37</a:t>
                      </a:r>
                    </a:p>
                  </a:txBody>
                  <a:tcPr marL="91425" marR="91425" marT="91425" marB="91425"/>
                </a:tc>
                <a:tc>
                  <a:txBody>
                    <a:bodyPr/>
                    <a:lstStyle/>
                    <a:p>
                      <a:pPr lvl="0" algn="r">
                        <a:spcBef>
                          <a:spcPts val="0"/>
                        </a:spcBef>
                        <a:buNone/>
                      </a:pPr>
                      <a:r>
                        <a:rPr lang="ja" sz="800" b="1" dirty="0">
                          <a:solidFill>
                            <a:schemeClr val="accent1"/>
                          </a:solidFill>
                        </a:rPr>
                        <a:t>13,622</a:t>
                      </a:r>
                    </a:p>
                  </a:txBody>
                  <a:tcPr marL="91425" marR="91425" marT="91425" marB="91425"/>
                </a:tc>
                <a:tc>
                  <a:txBody>
                    <a:bodyPr/>
                    <a:lstStyle/>
                    <a:p>
                      <a:pPr lvl="0" algn="r">
                        <a:spcBef>
                          <a:spcPts val="0"/>
                        </a:spcBef>
                        <a:buNone/>
                      </a:pPr>
                      <a:r>
                        <a:rPr lang="ja" sz="800" b="1" dirty="0">
                          <a:solidFill>
                            <a:schemeClr val="accent1"/>
                          </a:solidFill>
                        </a:rPr>
                        <a:t>4,6984</a:t>
                      </a:r>
                    </a:p>
                  </a:txBody>
                  <a:tcPr marL="91425" marR="91425" marT="91425" marB="91425"/>
                </a:tc>
                <a:tc>
                  <a:txBody>
                    <a:bodyPr/>
                    <a:lstStyle/>
                    <a:p>
                      <a:pPr lvl="0" algn="r">
                        <a:spcBef>
                          <a:spcPts val="0"/>
                        </a:spcBef>
                        <a:buNone/>
                      </a:pPr>
                      <a:r>
                        <a:rPr lang="ja" sz="800" b="1">
                          <a:solidFill>
                            <a:schemeClr val="accent1"/>
                          </a:solidFill>
                        </a:rPr>
                        <a:t>,7724</a:t>
                      </a:r>
                    </a:p>
                  </a:txBody>
                  <a:tcPr marL="91425" marR="91425" marT="91425" marB="91425"/>
                </a:tc>
                <a:tc>
                  <a:txBody>
                    <a:bodyPr/>
                    <a:lstStyle/>
                    <a:p>
                      <a:pPr lvl="0" algn="r">
                        <a:spcBef>
                          <a:spcPts val="0"/>
                        </a:spcBef>
                        <a:buNone/>
                      </a:pPr>
                      <a:r>
                        <a:rPr lang="ja" sz="800" b="1">
                          <a:solidFill>
                            <a:schemeClr val="accent1"/>
                          </a:solidFill>
                        </a:rPr>
                        <a:t>12.055</a:t>
                      </a:r>
                    </a:p>
                  </a:txBody>
                  <a:tcPr marL="91425" marR="91425" marT="91425" marB="91425"/>
                </a:tc>
                <a:tc>
                  <a:txBody>
                    <a:bodyPr/>
                    <a:lstStyle/>
                    <a:p>
                      <a:pPr lvl="0" algn="r">
                        <a:spcBef>
                          <a:spcPts val="0"/>
                        </a:spcBef>
                        <a:buNone/>
                      </a:pPr>
                      <a:r>
                        <a:rPr lang="ja" sz="800" b="1">
                          <a:solidFill>
                            <a:schemeClr val="accent1"/>
                          </a:solidFill>
                        </a:rPr>
                        <a:t>15.188</a:t>
                      </a:r>
                    </a:p>
                  </a:txBody>
                  <a:tcPr marL="91425" marR="91425" marT="91425" marB="91425"/>
                </a:tc>
                <a:tc>
                  <a:txBody>
                    <a:bodyPr/>
                    <a:lstStyle/>
                    <a:p>
                      <a:pPr lvl="0" algn="r">
                        <a:spcBef>
                          <a:spcPts val="0"/>
                        </a:spcBef>
                        <a:buNone/>
                      </a:pPr>
                      <a:r>
                        <a:rPr lang="ja" sz="800" b="1">
                          <a:solidFill>
                            <a:schemeClr val="accent1"/>
                          </a:solidFill>
                        </a:rPr>
                        <a:t>4</a:t>
                      </a:r>
                    </a:p>
                  </a:txBody>
                  <a:tcPr marL="91425" marR="91425" marT="91425" marB="91425"/>
                </a:tc>
                <a:tc>
                  <a:txBody>
                    <a:bodyPr/>
                    <a:lstStyle/>
                    <a:p>
                      <a:pPr lvl="0" algn="r">
                        <a:spcBef>
                          <a:spcPts val="0"/>
                        </a:spcBef>
                        <a:buNone/>
                      </a:pPr>
                      <a:r>
                        <a:rPr lang="ja" sz="800" b="1" dirty="0">
                          <a:solidFill>
                            <a:schemeClr val="accent1"/>
                          </a:solidFill>
                        </a:rPr>
                        <a:t>21</a:t>
                      </a:r>
                    </a:p>
                  </a:txBody>
                  <a:tcPr marL="91425" marR="91425" marT="91425" marB="91425"/>
                </a:tc>
              </a:tr>
              <a:tr h="293575">
                <a:tc>
                  <a:txBody>
                    <a:bodyPr/>
                    <a:lstStyle/>
                    <a:p>
                      <a:pPr lvl="0" algn="ctr">
                        <a:spcBef>
                          <a:spcPts val="0"/>
                        </a:spcBef>
                        <a:buNone/>
                      </a:pPr>
                      <a:r>
                        <a:rPr lang="ja" sz="800" b="1">
                          <a:solidFill>
                            <a:schemeClr val="accent1"/>
                          </a:solidFill>
                        </a:rPr>
                        <a:t>合計</a:t>
                      </a:r>
                    </a:p>
                  </a:txBody>
                  <a:tcPr marL="91425" marR="91425" marT="91425" marB="91425"/>
                </a:tc>
                <a:tc>
                  <a:txBody>
                    <a:bodyPr/>
                    <a:lstStyle/>
                    <a:p>
                      <a:pPr lvl="0" algn="r">
                        <a:spcBef>
                          <a:spcPts val="0"/>
                        </a:spcBef>
                        <a:buNone/>
                      </a:pPr>
                      <a:r>
                        <a:rPr lang="ja" sz="800" b="1">
                          <a:solidFill>
                            <a:schemeClr val="accent1"/>
                          </a:solidFill>
                        </a:rPr>
                        <a:t>118</a:t>
                      </a:r>
                    </a:p>
                  </a:txBody>
                  <a:tcPr marL="91425" marR="91425" marT="91425" marB="91425"/>
                </a:tc>
                <a:tc>
                  <a:txBody>
                    <a:bodyPr/>
                    <a:lstStyle/>
                    <a:p>
                      <a:pPr lvl="0" algn="r">
                        <a:spcBef>
                          <a:spcPts val="0"/>
                        </a:spcBef>
                        <a:buNone/>
                      </a:pPr>
                      <a:r>
                        <a:rPr lang="ja" sz="800" b="1" dirty="0">
                          <a:solidFill>
                            <a:schemeClr val="accent1"/>
                          </a:solidFill>
                        </a:rPr>
                        <a:t>14,924</a:t>
                      </a:r>
                    </a:p>
                  </a:txBody>
                  <a:tcPr marL="91425" marR="91425" marT="91425" marB="91425"/>
                </a:tc>
                <a:tc>
                  <a:txBody>
                    <a:bodyPr/>
                    <a:lstStyle/>
                    <a:p>
                      <a:pPr lvl="0" algn="r">
                        <a:spcBef>
                          <a:spcPts val="0"/>
                        </a:spcBef>
                        <a:buNone/>
                      </a:pPr>
                      <a:r>
                        <a:rPr lang="ja" sz="800" b="1">
                          <a:solidFill>
                            <a:schemeClr val="accent1"/>
                          </a:solidFill>
                        </a:rPr>
                        <a:t>4,1964</a:t>
                      </a:r>
                    </a:p>
                  </a:txBody>
                  <a:tcPr marL="91425" marR="91425" marT="91425" marB="91425"/>
                </a:tc>
                <a:tc>
                  <a:txBody>
                    <a:bodyPr/>
                    <a:lstStyle/>
                    <a:p>
                      <a:pPr lvl="0" algn="r">
                        <a:spcBef>
                          <a:spcPts val="0"/>
                        </a:spcBef>
                        <a:buNone/>
                      </a:pPr>
                      <a:r>
                        <a:rPr lang="ja" sz="800" b="1">
                          <a:solidFill>
                            <a:schemeClr val="accent1"/>
                          </a:solidFill>
                        </a:rPr>
                        <a:t>,3863</a:t>
                      </a:r>
                    </a:p>
                  </a:txBody>
                  <a:tcPr marL="91425" marR="91425" marT="91425" marB="91425"/>
                </a:tc>
                <a:tc>
                  <a:txBody>
                    <a:bodyPr/>
                    <a:lstStyle/>
                    <a:p>
                      <a:pPr lvl="0" algn="r">
                        <a:spcBef>
                          <a:spcPts val="0"/>
                        </a:spcBef>
                        <a:buNone/>
                      </a:pPr>
                      <a:r>
                        <a:rPr lang="ja" sz="800" b="1">
                          <a:solidFill>
                            <a:schemeClr val="accent1"/>
                          </a:solidFill>
                        </a:rPr>
                        <a:t>14.159</a:t>
                      </a:r>
                    </a:p>
                  </a:txBody>
                  <a:tcPr marL="91425" marR="91425" marT="91425" marB="91425"/>
                </a:tc>
                <a:tc>
                  <a:txBody>
                    <a:bodyPr/>
                    <a:lstStyle/>
                    <a:p>
                      <a:pPr lvl="0" algn="r">
                        <a:spcBef>
                          <a:spcPts val="0"/>
                        </a:spcBef>
                        <a:buNone/>
                      </a:pPr>
                      <a:r>
                        <a:rPr lang="ja" sz="800" b="1">
                          <a:solidFill>
                            <a:schemeClr val="accent1"/>
                          </a:solidFill>
                        </a:rPr>
                        <a:t>15.689</a:t>
                      </a:r>
                    </a:p>
                  </a:txBody>
                  <a:tcPr marL="91425" marR="91425" marT="91425" marB="91425"/>
                </a:tc>
                <a:tc>
                  <a:txBody>
                    <a:bodyPr/>
                    <a:lstStyle/>
                    <a:p>
                      <a:pPr lvl="0" algn="r">
                        <a:spcBef>
                          <a:spcPts val="0"/>
                        </a:spcBef>
                        <a:buNone/>
                      </a:pPr>
                      <a:r>
                        <a:rPr lang="ja" sz="800" b="1" dirty="0">
                          <a:solidFill>
                            <a:schemeClr val="accent1"/>
                          </a:solidFill>
                        </a:rPr>
                        <a:t>3</a:t>
                      </a:r>
                    </a:p>
                  </a:txBody>
                  <a:tcPr marL="91425" marR="91425" marT="91425" marB="91425"/>
                </a:tc>
                <a:tc>
                  <a:txBody>
                    <a:bodyPr/>
                    <a:lstStyle/>
                    <a:p>
                      <a:pPr lvl="0" algn="r">
                        <a:spcBef>
                          <a:spcPts val="0"/>
                        </a:spcBef>
                        <a:buNone/>
                      </a:pPr>
                      <a:r>
                        <a:rPr lang="ja" sz="800" b="1" dirty="0">
                          <a:solidFill>
                            <a:schemeClr val="accent1"/>
                          </a:solidFill>
                        </a:rPr>
                        <a:t>21</a:t>
                      </a:r>
                    </a:p>
                  </a:txBody>
                  <a:tcPr marL="91425" marR="91425" marT="91425" marB="91425"/>
                </a:tc>
              </a:tr>
            </a:tbl>
          </a:graphicData>
        </a:graphic>
      </p:graphicFrame>
      <p:graphicFrame>
        <p:nvGraphicFramePr>
          <p:cNvPr id="520" name="Shape 520"/>
          <p:cNvGraphicFramePr/>
          <p:nvPr>
            <p:extLst>
              <p:ext uri="{D42A27DB-BD31-4B8C-83A1-F6EECF244321}">
                <p14:modId xmlns:p14="http://schemas.microsoft.com/office/powerpoint/2010/main" val="3216451937"/>
              </p:ext>
            </p:extLst>
          </p:nvPr>
        </p:nvGraphicFramePr>
        <p:xfrm>
          <a:off x="4718925" y="370200"/>
          <a:ext cx="4395150" cy="1828620"/>
        </p:xfrm>
        <a:graphic>
          <a:graphicData uri="http://schemas.openxmlformats.org/drawingml/2006/table">
            <a:tbl>
              <a:tblPr>
                <a:noFill/>
                <a:tableStyleId>{0B462395-AEED-47BD-9A5C-0B3710BF65EF}</a:tableStyleId>
              </a:tblPr>
              <a:tblGrid>
                <a:gridCol w="732525"/>
                <a:gridCol w="732525"/>
                <a:gridCol w="732525"/>
                <a:gridCol w="732525"/>
                <a:gridCol w="732525"/>
                <a:gridCol w="732525"/>
              </a:tblGrid>
              <a:tr h="303250">
                <a:tc gridSpan="6">
                  <a:txBody>
                    <a:bodyPr/>
                    <a:lstStyle/>
                    <a:p>
                      <a:pPr lvl="0" algn="ctr">
                        <a:spcBef>
                          <a:spcPts val="0"/>
                        </a:spcBef>
                        <a:buNone/>
                      </a:pPr>
                      <a:r>
                        <a:rPr lang="ja" sz="800" dirty="0">
                          <a:solidFill>
                            <a:schemeClr val="accent1"/>
                          </a:solidFill>
                        </a:rPr>
                        <a:t>分散分析</a:t>
                      </a:r>
                    </a:p>
                  </a:txBody>
                  <a:tcPr marL="91425" marR="91425" marT="91425" marB="91425"/>
                </a:tc>
                <a:tc hMerge="1">
                  <a:txBody>
                    <a:bodyPr/>
                    <a:lstStyle/>
                    <a:p>
                      <a:endParaRPr lang="ja-JP"/>
                    </a:p>
                  </a:txBody>
                  <a:tcPr/>
                </a:tc>
                <a:tc hMerge="1">
                  <a:txBody>
                    <a:bodyPr/>
                    <a:lstStyle/>
                    <a:p>
                      <a:endParaRPr lang="ja-JP"/>
                    </a:p>
                  </a:txBody>
                  <a:tcPr/>
                </a:tc>
                <a:tc hMerge="1">
                  <a:txBody>
                    <a:bodyPr/>
                    <a:lstStyle/>
                    <a:p>
                      <a:endParaRPr lang="ja-JP"/>
                    </a:p>
                  </a:txBody>
                  <a:tcPr/>
                </a:tc>
                <a:tc hMerge="1">
                  <a:txBody>
                    <a:bodyPr/>
                    <a:lstStyle/>
                    <a:p>
                      <a:endParaRPr lang="ja-JP"/>
                    </a:p>
                  </a:txBody>
                  <a:tcPr/>
                </a:tc>
                <a:tc hMerge="1">
                  <a:txBody>
                    <a:bodyPr/>
                    <a:lstStyle/>
                    <a:p>
                      <a:endParaRPr lang="ja-JP"/>
                    </a:p>
                  </a:txBody>
                  <a:tcPr/>
                </a:tc>
              </a:tr>
              <a:tr h="303250">
                <a:tc>
                  <a:txBody>
                    <a:bodyPr/>
                    <a:lstStyle/>
                    <a:p>
                      <a:pPr lvl="0">
                        <a:spcBef>
                          <a:spcPts val="0"/>
                        </a:spcBef>
                        <a:buNone/>
                      </a:pPr>
                      <a:r>
                        <a:rPr lang="ja" sz="800">
                          <a:solidFill>
                            <a:schemeClr val="accent1"/>
                          </a:solidFill>
                        </a:rPr>
                        <a:t>愛着</a:t>
                      </a:r>
                    </a:p>
                  </a:txBody>
                  <a:tcPr marL="91425" marR="91425" marT="91425" marB="91425"/>
                </a:tc>
                <a:tc>
                  <a:txBody>
                    <a:bodyPr/>
                    <a:lstStyle/>
                    <a:p>
                      <a:pPr lvl="0">
                        <a:spcBef>
                          <a:spcPts val="0"/>
                        </a:spcBef>
                        <a:buNone/>
                      </a:pPr>
                      <a:endParaRPr sz="800">
                        <a:solidFill>
                          <a:schemeClr val="accent1"/>
                        </a:solidFill>
                      </a:endParaRPr>
                    </a:p>
                  </a:txBody>
                  <a:tcPr marL="91425" marR="91425" marT="91425" marB="91425"/>
                </a:tc>
                <a:tc>
                  <a:txBody>
                    <a:bodyPr/>
                    <a:lstStyle/>
                    <a:p>
                      <a:pPr lvl="0">
                        <a:spcBef>
                          <a:spcPts val="0"/>
                        </a:spcBef>
                        <a:buNone/>
                      </a:pPr>
                      <a:endParaRPr sz="800" dirty="0">
                        <a:solidFill>
                          <a:schemeClr val="accent1"/>
                        </a:solidFill>
                      </a:endParaRPr>
                    </a:p>
                  </a:txBody>
                  <a:tcPr marL="91425" marR="91425" marT="91425" marB="91425"/>
                </a:tc>
                <a:tc>
                  <a:txBody>
                    <a:bodyPr/>
                    <a:lstStyle/>
                    <a:p>
                      <a:pPr lvl="0">
                        <a:spcBef>
                          <a:spcPts val="0"/>
                        </a:spcBef>
                        <a:buNone/>
                      </a:pPr>
                      <a:endParaRPr sz="800" dirty="0">
                        <a:solidFill>
                          <a:schemeClr val="accent1"/>
                        </a:solidFill>
                      </a:endParaRPr>
                    </a:p>
                  </a:txBody>
                  <a:tcPr marL="91425" marR="91425" marT="91425" marB="91425"/>
                </a:tc>
                <a:tc>
                  <a:txBody>
                    <a:bodyPr/>
                    <a:lstStyle/>
                    <a:p>
                      <a:pPr lvl="0">
                        <a:spcBef>
                          <a:spcPts val="0"/>
                        </a:spcBef>
                        <a:buNone/>
                      </a:pPr>
                      <a:endParaRPr sz="800">
                        <a:solidFill>
                          <a:schemeClr val="accent1"/>
                        </a:solidFill>
                      </a:endParaRPr>
                    </a:p>
                  </a:txBody>
                  <a:tcPr marL="91425" marR="91425" marT="91425" marB="91425"/>
                </a:tc>
                <a:tc>
                  <a:txBody>
                    <a:bodyPr/>
                    <a:lstStyle/>
                    <a:p>
                      <a:pPr lvl="0">
                        <a:spcBef>
                          <a:spcPts val="0"/>
                        </a:spcBef>
                        <a:buNone/>
                      </a:pPr>
                      <a:endParaRPr sz="800">
                        <a:solidFill>
                          <a:schemeClr val="accent1"/>
                        </a:solidFill>
                      </a:endParaRPr>
                    </a:p>
                  </a:txBody>
                  <a:tcPr marL="91425" marR="91425" marT="91425" marB="91425"/>
                </a:tc>
              </a:tr>
              <a:tr h="303250">
                <a:tc>
                  <a:txBody>
                    <a:bodyPr/>
                    <a:lstStyle/>
                    <a:p>
                      <a:pPr lvl="0">
                        <a:spcBef>
                          <a:spcPts val="0"/>
                        </a:spcBef>
                        <a:buNone/>
                      </a:pPr>
                      <a:endParaRPr sz="800">
                        <a:solidFill>
                          <a:schemeClr val="accent1"/>
                        </a:solidFill>
                      </a:endParaRPr>
                    </a:p>
                  </a:txBody>
                  <a:tcPr marL="91425" marR="91425" marT="91425" marB="91425"/>
                </a:tc>
                <a:tc>
                  <a:txBody>
                    <a:bodyPr/>
                    <a:lstStyle/>
                    <a:p>
                      <a:pPr lvl="0">
                        <a:spcBef>
                          <a:spcPts val="0"/>
                        </a:spcBef>
                        <a:buNone/>
                      </a:pPr>
                      <a:r>
                        <a:rPr lang="ja" sz="800">
                          <a:solidFill>
                            <a:schemeClr val="accent1"/>
                          </a:solidFill>
                        </a:rPr>
                        <a:t>平方和</a:t>
                      </a:r>
                    </a:p>
                  </a:txBody>
                  <a:tcPr marL="91425" marR="91425" marT="91425" marB="91425"/>
                </a:tc>
                <a:tc>
                  <a:txBody>
                    <a:bodyPr/>
                    <a:lstStyle/>
                    <a:p>
                      <a:pPr lvl="0">
                        <a:spcBef>
                          <a:spcPts val="0"/>
                        </a:spcBef>
                        <a:buNone/>
                      </a:pPr>
                      <a:r>
                        <a:rPr lang="ja" sz="800">
                          <a:solidFill>
                            <a:schemeClr val="accent1"/>
                          </a:solidFill>
                        </a:rPr>
                        <a:t>df</a:t>
                      </a:r>
                    </a:p>
                  </a:txBody>
                  <a:tcPr marL="91425" marR="91425" marT="91425" marB="91425"/>
                </a:tc>
                <a:tc>
                  <a:txBody>
                    <a:bodyPr/>
                    <a:lstStyle/>
                    <a:p>
                      <a:pPr lvl="0">
                        <a:spcBef>
                          <a:spcPts val="0"/>
                        </a:spcBef>
                        <a:buNone/>
                      </a:pPr>
                      <a:r>
                        <a:rPr lang="ja" sz="800" dirty="0">
                          <a:solidFill>
                            <a:schemeClr val="accent1"/>
                          </a:solidFill>
                        </a:rPr>
                        <a:t>平均平方</a:t>
                      </a:r>
                    </a:p>
                  </a:txBody>
                  <a:tcPr marL="91425" marR="91425" marT="91425" marB="91425"/>
                </a:tc>
                <a:tc>
                  <a:txBody>
                    <a:bodyPr/>
                    <a:lstStyle/>
                    <a:p>
                      <a:pPr lvl="0">
                        <a:spcBef>
                          <a:spcPts val="0"/>
                        </a:spcBef>
                        <a:buNone/>
                      </a:pPr>
                      <a:r>
                        <a:rPr lang="ja" sz="800">
                          <a:solidFill>
                            <a:schemeClr val="accent1"/>
                          </a:solidFill>
                        </a:rPr>
                        <a:t>F</a:t>
                      </a:r>
                    </a:p>
                  </a:txBody>
                  <a:tcPr marL="91425" marR="91425" marT="91425" marB="91425"/>
                </a:tc>
                <a:tc>
                  <a:txBody>
                    <a:bodyPr/>
                    <a:lstStyle/>
                    <a:p>
                      <a:pPr lvl="0">
                        <a:spcBef>
                          <a:spcPts val="0"/>
                        </a:spcBef>
                        <a:buNone/>
                      </a:pPr>
                      <a:r>
                        <a:rPr lang="ja" sz="800">
                          <a:solidFill>
                            <a:schemeClr val="accent1"/>
                          </a:solidFill>
                        </a:rPr>
                        <a:t>有意確率</a:t>
                      </a:r>
                    </a:p>
                  </a:txBody>
                  <a:tcPr marL="91425" marR="91425" marT="91425" marB="91425"/>
                </a:tc>
              </a:tr>
              <a:tr h="303250">
                <a:tc>
                  <a:txBody>
                    <a:bodyPr/>
                    <a:lstStyle/>
                    <a:p>
                      <a:pPr lvl="0">
                        <a:spcBef>
                          <a:spcPts val="0"/>
                        </a:spcBef>
                        <a:buNone/>
                      </a:pPr>
                      <a:r>
                        <a:rPr lang="ja" sz="800">
                          <a:solidFill>
                            <a:schemeClr val="accent1"/>
                          </a:solidFill>
                        </a:rPr>
                        <a:t>グループ間</a:t>
                      </a:r>
                    </a:p>
                  </a:txBody>
                  <a:tcPr marL="91425" marR="91425" marT="91425" marB="91425"/>
                </a:tc>
                <a:tc>
                  <a:txBody>
                    <a:bodyPr/>
                    <a:lstStyle/>
                    <a:p>
                      <a:pPr lvl="0" algn="r">
                        <a:spcBef>
                          <a:spcPts val="0"/>
                        </a:spcBef>
                        <a:buNone/>
                      </a:pPr>
                      <a:r>
                        <a:rPr lang="ja" sz="800">
                          <a:solidFill>
                            <a:schemeClr val="accent1"/>
                          </a:solidFill>
                        </a:rPr>
                        <a:t>91.416</a:t>
                      </a:r>
                    </a:p>
                  </a:txBody>
                  <a:tcPr marL="91425" marR="91425" marT="91425" marB="91425"/>
                </a:tc>
                <a:tc>
                  <a:txBody>
                    <a:bodyPr/>
                    <a:lstStyle/>
                    <a:p>
                      <a:pPr lvl="0" algn="r">
                        <a:spcBef>
                          <a:spcPts val="0"/>
                        </a:spcBef>
                        <a:buNone/>
                      </a:pPr>
                      <a:r>
                        <a:rPr lang="ja" sz="800">
                          <a:solidFill>
                            <a:schemeClr val="accent1"/>
                          </a:solidFill>
                        </a:rPr>
                        <a:t>2</a:t>
                      </a:r>
                    </a:p>
                  </a:txBody>
                  <a:tcPr marL="91425" marR="91425" marT="91425" marB="91425"/>
                </a:tc>
                <a:tc>
                  <a:txBody>
                    <a:bodyPr/>
                    <a:lstStyle/>
                    <a:p>
                      <a:pPr lvl="0" algn="r">
                        <a:spcBef>
                          <a:spcPts val="0"/>
                        </a:spcBef>
                        <a:buNone/>
                      </a:pPr>
                      <a:r>
                        <a:rPr lang="ja" sz="800" dirty="0">
                          <a:solidFill>
                            <a:schemeClr val="accent1"/>
                          </a:solidFill>
                        </a:rPr>
                        <a:t>45.708</a:t>
                      </a:r>
                    </a:p>
                  </a:txBody>
                  <a:tcPr marL="91425" marR="91425" marT="91425" marB="91425"/>
                </a:tc>
                <a:tc>
                  <a:txBody>
                    <a:bodyPr/>
                    <a:lstStyle/>
                    <a:p>
                      <a:pPr lvl="0" algn="r">
                        <a:spcBef>
                          <a:spcPts val="0"/>
                        </a:spcBef>
                        <a:buNone/>
                      </a:pPr>
                      <a:r>
                        <a:rPr lang="ja" sz="800" dirty="0">
                          <a:solidFill>
                            <a:schemeClr val="accent1"/>
                          </a:solidFill>
                        </a:rPr>
                        <a:t>2.670</a:t>
                      </a:r>
                    </a:p>
                  </a:txBody>
                  <a:tcPr marL="91425" marR="91425" marT="91425" marB="91425"/>
                </a:tc>
                <a:tc>
                  <a:txBody>
                    <a:bodyPr/>
                    <a:lstStyle/>
                    <a:p>
                      <a:pPr lvl="0" algn="r">
                        <a:spcBef>
                          <a:spcPts val="0"/>
                        </a:spcBef>
                        <a:buNone/>
                      </a:pPr>
                      <a:r>
                        <a:rPr lang="ja" sz="800" dirty="0">
                          <a:solidFill>
                            <a:schemeClr val="accent1"/>
                          </a:solidFill>
                        </a:rPr>
                        <a:t>.074</a:t>
                      </a:r>
                    </a:p>
                  </a:txBody>
                  <a:tcPr marL="91425" marR="91425" marT="91425" marB="91425"/>
                </a:tc>
              </a:tr>
              <a:tr h="303250">
                <a:tc>
                  <a:txBody>
                    <a:bodyPr/>
                    <a:lstStyle/>
                    <a:p>
                      <a:pPr lvl="0">
                        <a:spcBef>
                          <a:spcPts val="0"/>
                        </a:spcBef>
                        <a:buNone/>
                      </a:pPr>
                      <a:r>
                        <a:rPr lang="ja" sz="800">
                          <a:solidFill>
                            <a:schemeClr val="accent1"/>
                          </a:solidFill>
                        </a:rPr>
                        <a:t>グループ内</a:t>
                      </a:r>
                    </a:p>
                  </a:txBody>
                  <a:tcPr marL="91425" marR="91425" marT="91425" marB="91425"/>
                </a:tc>
                <a:tc>
                  <a:txBody>
                    <a:bodyPr/>
                    <a:lstStyle/>
                    <a:p>
                      <a:pPr lvl="0" algn="r">
                        <a:spcBef>
                          <a:spcPts val="0"/>
                        </a:spcBef>
                        <a:buNone/>
                      </a:pPr>
                      <a:r>
                        <a:rPr lang="ja" sz="800">
                          <a:solidFill>
                            <a:schemeClr val="accent1"/>
                          </a:solidFill>
                        </a:rPr>
                        <a:t>1968.898</a:t>
                      </a:r>
                    </a:p>
                  </a:txBody>
                  <a:tcPr marL="91425" marR="91425" marT="91425" marB="91425"/>
                </a:tc>
                <a:tc>
                  <a:txBody>
                    <a:bodyPr/>
                    <a:lstStyle/>
                    <a:p>
                      <a:pPr lvl="0" algn="r">
                        <a:spcBef>
                          <a:spcPts val="0"/>
                        </a:spcBef>
                        <a:buNone/>
                      </a:pPr>
                      <a:r>
                        <a:rPr lang="ja" sz="800">
                          <a:solidFill>
                            <a:schemeClr val="accent1"/>
                          </a:solidFill>
                        </a:rPr>
                        <a:t>115</a:t>
                      </a:r>
                    </a:p>
                  </a:txBody>
                  <a:tcPr marL="91425" marR="91425" marT="91425" marB="91425"/>
                </a:tc>
                <a:tc>
                  <a:txBody>
                    <a:bodyPr/>
                    <a:lstStyle/>
                    <a:p>
                      <a:pPr lvl="0" algn="r">
                        <a:spcBef>
                          <a:spcPts val="0"/>
                        </a:spcBef>
                        <a:buNone/>
                      </a:pPr>
                      <a:r>
                        <a:rPr lang="ja" sz="800">
                          <a:solidFill>
                            <a:schemeClr val="accent1"/>
                          </a:solidFill>
                        </a:rPr>
                        <a:t>17.121</a:t>
                      </a:r>
                    </a:p>
                  </a:txBody>
                  <a:tcPr marL="91425" marR="91425" marT="91425" marB="91425"/>
                </a:tc>
                <a:tc>
                  <a:txBody>
                    <a:bodyPr/>
                    <a:lstStyle/>
                    <a:p>
                      <a:pPr lvl="0" algn="r">
                        <a:spcBef>
                          <a:spcPts val="0"/>
                        </a:spcBef>
                        <a:buNone/>
                      </a:pPr>
                      <a:endParaRPr sz="800" dirty="0">
                        <a:solidFill>
                          <a:schemeClr val="accent1"/>
                        </a:solidFill>
                      </a:endParaRPr>
                    </a:p>
                  </a:txBody>
                  <a:tcPr marL="91425" marR="91425" marT="91425" marB="91425"/>
                </a:tc>
                <a:tc>
                  <a:txBody>
                    <a:bodyPr/>
                    <a:lstStyle/>
                    <a:p>
                      <a:pPr lvl="0" algn="r">
                        <a:spcBef>
                          <a:spcPts val="0"/>
                        </a:spcBef>
                        <a:buNone/>
                      </a:pPr>
                      <a:endParaRPr sz="800" dirty="0">
                        <a:solidFill>
                          <a:schemeClr val="accent1"/>
                        </a:solidFill>
                      </a:endParaRPr>
                    </a:p>
                  </a:txBody>
                  <a:tcPr marL="91425" marR="91425" marT="91425" marB="91425"/>
                </a:tc>
              </a:tr>
              <a:tr h="303250">
                <a:tc>
                  <a:txBody>
                    <a:bodyPr/>
                    <a:lstStyle/>
                    <a:p>
                      <a:pPr lvl="0">
                        <a:spcBef>
                          <a:spcPts val="0"/>
                        </a:spcBef>
                        <a:buNone/>
                      </a:pPr>
                      <a:r>
                        <a:rPr lang="ja" sz="800">
                          <a:solidFill>
                            <a:schemeClr val="accent1"/>
                          </a:solidFill>
                        </a:rPr>
                        <a:t>合計</a:t>
                      </a:r>
                    </a:p>
                  </a:txBody>
                  <a:tcPr marL="91425" marR="91425" marT="91425" marB="91425"/>
                </a:tc>
                <a:tc>
                  <a:txBody>
                    <a:bodyPr/>
                    <a:lstStyle/>
                    <a:p>
                      <a:pPr lvl="0" algn="r">
                        <a:spcBef>
                          <a:spcPts val="0"/>
                        </a:spcBef>
                        <a:buNone/>
                      </a:pPr>
                      <a:r>
                        <a:rPr lang="ja" sz="800">
                          <a:solidFill>
                            <a:schemeClr val="accent1"/>
                          </a:solidFill>
                        </a:rPr>
                        <a:t>2060.314</a:t>
                      </a:r>
                    </a:p>
                  </a:txBody>
                  <a:tcPr marL="91425" marR="91425" marT="91425" marB="91425"/>
                </a:tc>
                <a:tc>
                  <a:txBody>
                    <a:bodyPr/>
                    <a:lstStyle/>
                    <a:p>
                      <a:pPr lvl="0" algn="r">
                        <a:spcBef>
                          <a:spcPts val="0"/>
                        </a:spcBef>
                        <a:buNone/>
                      </a:pPr>
                      <a:r>
                        <a:rPr lang="ja" sz="800">
                          <a:solidFill>
                            <a:schemeClr val="accent1"/>
                          </a:solidFill>
                        </a:rPr>
                        <a:t>117</a:t>
                      </a:r>
                    </a:p>
                  </a:txBody>
                  <a:tcPr marL="91425" marR="91425" marT="91425" marB="91425"/>
                </a:tc>
                <a:tc>
                  <a:txBody>
                    <a:bodyPr/>
                    <a:lstStyle/>
                    <a:p>
                      <a:pPr lvl="0" algn="r">
                        <a:spcBef>
                          <a:spcPts val="0"/>
                        </a:spcBef>
                        <a:buNone/>
                      </a:pPr>
                      <a:endParaRPr sz="800">
                        <a:solidFill>
                          <a:schemeClr val="accent1"/>
                        </a:solidFill>
                      </a:endParaRPr>
                    </a:p>
                  </a:txBody>
                  <a:tcPr marL="91425" marR="91425" marT="91425" marB="91425"/>
                </a:tc>
                <a:tc>
                  <a:txBody>
                    <a:bodyPr/>
                    <a:lstStyle/>
                    <a:p>
                      <a:pPr lvl="0" algn="r">
                        <a:spcBef>
                          <a:spcPts val="0"/>
                        </a:spcBef>
                        <a:buNone/>
                      </a:pPr>
                      <a:endParaRPr sz="800">
                        <a:solidFill>
                          <a:schemeClr val="accent1"/>
                        </a:solidFill>
                      </a:endParaRPr>
                    </a:p>
                  </a:txBody>
                  <a:tcPr marL="91425" marR="91425" marT="91425" marB="91425"/>
                </a:tc>
                <a:tc>
                  <a:txBody>
                    <a:bodyPr/>
                    <a:lstStyle/>
                    <a:p>
                      <a:pPr lvl="0" algn="r">
                        <a:spcBef>
                          <a:spcPts val="0"/>
                        </a:spcBef>
                        <a:buNone/>
                      </a:pPr>
                      <a:endParaRPr sz="800" dirty="0">
                        <a:solidFill>
                          <a:schemeClr val="accent1"/>
                        </a:solidFill>
                      </a:endParaRPr>
                    </a:p>
                  </a:txBody>
                  <a:tcPr marL="91425" marR="91425" marT="91425" marB="91425"/>
                </a:tc>
              </a:tr>
            </a:tbl>
          </a:graphicData>
        </a:graphic>
      </p:graphicFrame>
      <p:graphicFrame>
        <p:nvGraphicFramePr>
          <p:cNvPr id="521" name="Shape 521"/>
          <p:cNvGraphicFramePr/>
          <p:nvPr>
            <p:extLst>
              <p:ext uri="{D42A27DB-BD31-4B8C-83A1-F6EECF244321}">
                <p14:modId xmlns:p14="http://schemas.microsoft.com/office/powerpoint/2010/main" val="479008754"/>
              </p:ext>
            </p:extLst>
          </p:nvPr>
        </p:nvGraphicFramePr>
        <p:xfrm>
          <a:off x="4718912" y="2299750"/>
          <a:ext cx="4331075" cy="2560110"/>
        </p:xfrm>
        <a:graphic>
          <a:graphicData uri="http://schemas.openxmlformats.org/drawingml/2006/table">
            <a:tbl>
              <a:tblPr>
                <a:noFill/>
                <a:tableStyleId>{0B462395-AEED-47BD-9A5C-0B3710BF65EF}</a:tableStyleId>
              </a:tblPr>
              <a:tblGrid>
                <a:gridCol w="618725"/>
                <a:gridCol w="618725"/>
                <a:gridCol w="618725"/>
                <a:gridCol w="618725"/>
                <a:gridCol w="618725"/>
                <a:gridCol w="618725"/>
                <a:gridCol w="618725"/>
              </a:tblGrid>
              <a:tr h="307025">
                <a:tc gridSpan="7">
                  <a:txBody>
                    <a:bodyPr/>
                    <a:lstStyle/>
                    <a:p>
                      <a:pPr lvl="0" algn="ctr" rtl="0">
                        <a:spcBef>
                          <a:spcPts val="0"/>
                        </a:spcBef>
                        <a:buNone/>
                      </a:pPr>
                      <a:r>
                        <a:rPr lang="ja" sz="900" dirty="0">
                          <a:solidFill>
                            <a:schemeClr val="accent1"/>
                          </a:solidFill>
                        </a:rPr>
                        <a:t>多重比較</a:t>
                      </a:r>
                    </a:p>
                  </a:txBody>
                  <a:tcPr marL="91425" marR="91425" marT="91425" marB="91425">
                    <a:solidFill>
                      <a:schemeClr val="lt1"/>
                    </a:solidFill>
                  </a:tcPr>
                </a:tc>
                <a:tc hMerge="1">
                  <a:txBody>
                    <a:bodyPr/>
                    <a:lstStyle/>
                    <a:p>
                      <a:endParaRPr lang="ja-JP"/>
                    </a:p>
                  </a:txBody>
                  <a:tcPr/>
                </a:tc>
                <a:tc hMerge="1">
                  <a:txBody>
                    <a:bodyPr/>
                    <a:lstStyle/>
                    <a:p>
                      <a:endParaRPr lang="ja-JP"/>
                    </a:p>
                  </a:txBody>
                  <a:tcPr/>
                </a:tc>
                <a:tc hMerge="1">
                  <a:txBody>
                    <a:bodyPr/>
                    <a:lstStyle/>
                    <a:p>
                      <a:endParaRPr lang="ja-JP"/>
                    </a:p>
                  </a:txBody>
                  <a:tcPr/>
                </a:tc>
                <a:tc hMerge="1">
                  <a:txBody>
                    <a:bodyPr/>
                    <a:lstStyle/>
                    <a:p>
                      <a:endParaRPr lang="ja-JP"/>
                    </a:p>
                  </a:txBody>
                  <a:tcPr/>
                </a:tc>
                <a:tc hMerge="1">
                  <a:txBody>
                    <a:bodyPr/>
                    <a:lstStyle/>
                    <a:p>
                      <a:endParaRPr lang="ja-JP"/>
                    </a:p>
                  </a:txBody>
                  <a:tcPr/>
                </a:tc>
                <a:tc hMerge="1">
                  <a:txBody>
                    <a:bodyPr/>
                    <a:lstStyle/>
                    <a:p>
                      <a:endParaRPr lang="ja-JP"/>
                    </a:p>
                  </a:txBody>
                  <a:tcPr/>
                </a:tc>
              </a:tr>
              <a:tr h="307025">
                <a:tc gridSpan="7">
                  <a:txBody>
                    <a:bodyPr/>
                    <a:lstStyle/>
                    <a:p>
                      <a:pPr lvl="0" rtl="0">
                        <a:spcBef>
                          <a:spcPts val="0"/>
                        </a:spcBef>
                        <a:buNone/>
                      </a:pPr>
                      <a:r>
                        <a:rPr lang="ja" sz="900" dirty="0">
                          <a:solidFill>
                            <a:schemeClr val="accent1"/>
                          </a:solidFill>
                        </a:rPr>
                        <a:t>愛着</a:t>
                      </a:r>
                    </a:p>
                  </a:txBody>
                  <a:tcPr marL="91425" marR="91425" marT="91425" marB="91425">
                    <a:solidFill>
                      <a:schemeClr val="lt1"/>
                    </a:solidFill>
                  </a:tcPr>
                </a:tc>
                <a:tc hMerge="1">
                  <a:txBody>
                    <a:bodyPr/>
                    <a:lstStyle/>
                    <a:p>
                      <a:endParaRPr lang="ja-JP"/>
                    </a:p>
                  </a:txBody>
                  <a:tcPr/>
                </a:tc>
                <a:tc hMerge="1">
                  <a:txBody>
                    <a:bodyPr/>
                    <a:lstStyle/>
                    <a:p>
                      <a:endParaRPr lang="ja-JP"/>
                    </a:p>
                  </a:txBody>
                  <a:tcPr/>
                </a:tc>
                <a:tc hMerge="1">
                  <a:txBody>
                    <a:bodyPr/>
                    <a:lstStyle/>
                    <a:p>
                      <a:endParaRPr lang="ja-JP"/>
                    </a:p>
                  </a:txBody>
                  <a:tcPr/>
                </a:tc>
                <a:tc hMerge="1">
                  <a:txBody>
                    <a:bodyPr/>
                    <a:lstStyle/>
                    <a:p>
                      <a:endParaRPr lang="ja-JP"/>
                    </a:p>
                  </a:txBody>
                  <a:tcPr/>
                </a:tc>
                <a:tc hMerge="1">
                  <a:txBody>
                    <a:bodyPr/>
                    <a:lstStyle/>
                    <a:p>
                      <a:endParaRPr lang="ja-JP"/>
                    </a:p>
                  </a:txBody>
                  <a:tcPr/>
                </a:tc>
                <a:tc hMerge="1">
                  <a:txBody>
                    <a:bodyPr/>
                    <a:lstStyle/>
                    <a:p>
                      <a:endParaRPr lang="ja-JP"/>
                    </a:p>
                  </a:txBody>
                  <a:tcPr/>
                </a:tc>
              </a:tr>
              <a:tr h="297775">
                <a:tc rowSpan="2" gridSpan="2">
                  <a:txBody>
                    <a:bodyPr/>
                    <a:lstStyle/>
                    <a:p>
                      <a:pPr lvl="0" rtl="0">
                        <a:spcBef>
                          <a:spcPts val="0"/>
                        </a:spcBef>
                        <a:buNone/>
                      </a:pPr>
                      <a:endParaRPr>
                        <a:solidFill>
                          <a:schemeClr val="accent1"/>
                        </a:solidFill>
                      </a:endParaRPr>
                    </a:p>
                  </a:txBody>
                  <a:tcPr marL="91425" marR="91425" marT="91425" marB="91425">
                    <a:solidFill>
                      <a:schemeClr val="lt1"/>
                    </a:solidFill>
                  </a:tcPr>
                </a:tc>
                <a:tc rowSpan="2" hMerge="1">
                  <a:txBody>
                    <a:bodyPr/>
                    <a:lstStyle/>
                    <a:p>
                      <a:endParaRPr lang="ja-JP"/>
                    </a:p>
                  </a:txBody>
                  <a:tcPr/>
                </a:tc>
                <a:tc rowSpan="2">
                  <a:txBody>
                    <a:bodyPr/>
                    <a:lstStyle/>
                    <a:p>
                      <a:pPr lvl="0" rtl="0">
                        <a:spcBef>
                          <a:spcPts val="0"/>
                        </a:spcBef>
                        <a:buNone/>
                      </a:pPr>
                      <a:r>
                        <a:rPr lang="ja" sz="800" dirty="0">
                          <a:solidFill>
                            <a:schemeClr val="accent1"/>
                          </a:solidFill>
                        </a:rPr>
                        <a:t>平均差</a:t>
                      </a:r>
                    </a:p>
                  </a:txBody>
                  <a:tcPr marL="91425" marR="91425" marT="91425" marB="91425">
                    <a:solidFill>
                      <a:schemeClr val="lt1"/>
                    </a:solidFill>
                  </a:tcPr>
                </a:tc>
                <a:tc rowSpan="2">
                  <a:txBody>
                    <a:bodyPr/>
                    <a:lstStyle/>
                    <a:p>
                      <a:pPr lvl="0" rtl="0">
                        <a:spcBef>
                          <a:spcPts val="0"/>
                        </a:spcBef>
                        <a:buNone/>
                      </a:pPr>
                      <a:r>
                        <a:rPr lang="ja" sz="800" dirty="0">
                          <a:solidFill>
                            <a:schemeClr val="accent1"/>
                          </a:solidFill>
                        </a:rPr>
                        <a:t>標準誤差</a:t>
                      </a:r>
                    </a:p>
                  </a:txBody>
                  <a:tcPr marL="91425" marR="91425" marT="91425" marB="91425">
                    <a:solidFill>
                      <a:schemeClr val="lt1"/>
                    </a:solidFill>
                  </a:tcPr>
                </a:tc>
                <a:tc rowSpan="2">
                  <a:txBody>
                    <a:bodyPr/>
                    <a:lstStyle/>
                    <a:p>
                      <a:pPr lvl="0" rtl="0">
                        <a:spcBef>
                          <a:spcPts val="0"/>
                        </a:spcBef>
                        <a:buNone/>
                      </a:pPr>
                      <a:r>
                        <a:rPr lang="ja" sz="800">
                          <a:solidFill>
                            <a:schemeClr val="accent1"/>
                          </a:solidFill>
                        </a:rPr>
                        <a:t>有意確率</a:t>
                      </a:r>
                    </a:p>
                  </a:txBody>
                  <a:tcPr marL="91425" marR="91425" marT="91425" marB="91425">
                    <a:solidFill>
                      <a:schemeClr val="lt1"/>
                    </a:solidFill>
                  </a:tcPr>
                </a:tc>
                <a:tc gridSpan="2">
                  <a:txBody>
                    <a:bodyPr/>
                    <a:lstStyle/>
                    <a:p>
                      <a:pPr lvl="0" algn="ctr" rtl="0">
                        <a:spcBef>
                          <a:spcPts val="0"/>
                        </a:spcBef>
                        <a:buNone/>
                      </a:pPr>
                      <a:r>
                        <a:rPr lang="ja" sz="800">
                          <a:solidFill>
                            <a:schemeClr val="accent1"/>
                          </a:solidFill>
                        </a:rPr>
                        <a:t>95%信頼区間</a:t>
                      </a:r>
                    </a:p>
                  </a:txBody>
                  <a:tcPr marL="91425" marR="91425" marT="91425" marB="91425">
                    <a:solidFill>
                      <a:schemeClr val="lt1"/>
                    </a:solidFill>
                  </a:tcPr>
                </a:tc>
                <a:tc hMerge="1">
                  <a:txBody>
                    <a:bodyPr/>
                    <a:lstStyle/>
                    <a:p>
                      <a:endParaRPr lang="ja-JP"/>
                    </a:p>
                  </a:txBody>
                  <a:tcPr/>
                </a:tc>
              </a:tr>
              <a:tr h="297775">
                <a:tc gridSpan="2" vMerge="1">
                  <a:txBody>
                    <a:bodyPr/>
                    <a:lstStyle/>
                    <a:p>
                      <a:endParaRPr lang="ja-JP"/>
                    </a:p>
                  </a:txBody>
                  <a:tcPr/>
                </a:tc>
                <a:tc hMerge="1" vMerge="1">
                  <a:txBody>
                    <a:bodyPr/>
                    <a:lstStyle/>
                    <a:p>
                      <a:endParaRPr lang="ja-JP"/>
                    </a:p>
                  </a:txBody>
                  <a:tcPr/>
                </a:tc>
                <a:tc vMerge="1">
                  <a:txBody>
                    <a:bodyPr/>
                    <a:lstStyle/>
                    <a:p>
                      <a:endParaRPr lang="ja-JP"/>
                    </a:p>
                  </a:txBody>
                  <a:tcPr/>
                </a:tc>
                <a:tc vMerge="1">
                  <a:txBody>
                    <a:bodyPr/>
                    <a:lstStyle/>
                    <a:p>
                      <a:endParaRPr lang="ja-JP"/>
                    </a:p>
                  </a:txBody>
                  <a:tcPr/>
                </a:tc>
                <a:tc vMerge="1">
                  <a:txBody>
                    <a:bodyPr/>
                    <a:lstStyle/>
                    <a:p>
                      <a:endParaRPr lang="ja-JP"/>
                    </a:p>
                  </a:txBody>
                  <a:tcPr/>
                </a:tc>
                <a:tc>
                  <a:txBody>
                    <a:bodyPr/>
                    <a:lstStyle/>
                    <a:p>
                      <a:pPr lvl="0" rtl="0">
                        <a:spcBef>
                          <a:spcPts val="0"/>
                        </a:spcBef>
                        <a:buNone/>
                      </a:pPr>
                      <a:r>
                        <a:rPr lang="ja" sz="800">
                          <a:solidFill>
                            <a:schemeClr val="accent1"/>
                          </a:solidFill>
                        </a:rPr>
                        <a:t>下限</a:t>
                      </a:r>
                    </a:p>
                  </a:txBody>
                  <a:tcPr marL="91425" marR="91425" marT="91425" marB="91425">
                    <a:solidFill>
                      <a:schemeClr val="lt1"/>
                    </a:solidFill>
                  </a:tcPr>
                </a:tc>
                <a:tc>
                  <a:txBody>
                    <a:bodyPr/>
                    <a:lstStyle/>
                    <a:p>
                      <a:pPr lvl="0" rtl="0">
                        <a:spcBef>
                          <a:spcPts val="0"/>
                        </a:spcBef>
                        <a:buNone/>
                      </a:pPr>
                      <a:r>
                        <a:rPr lang="ja" sz="800">
                          <a:solidFill>
                            <a:schemeClr val="accent1"/>
                          </a:solidFill>
                        </a:rPr>
                        <a:t>上限</a:t>
                      </a:r>
                    </a:p>
                  </a:txBody>
                  <a:tcPr marL="91425" marR="91425" marT="91425" marB="91425">
                    <a:solidFill>
                      <a:schemeClr val="lt1"/>
                    </a:solidFill>
                  </a:tcPr>
                </a:tc>
              </a:tr>
              <a:tr h="418025">
                <a:tc>
                  <a:txBody>
                    <a:bodyPr/>
                    <a:lstStyle/>
                    <a:p>
                      <a:pPr lvl="0" algn="r" rtl="0">
                        <a:spcBef>
                          <a:spcPts val="0"/>
                        </a:spcBef>
                        <a:buNone/>
                      </a:pPr>
                      <a:r>
                        <a:rPr lang="ja" sz="800">
                          <a:solidFill>
                            <a:schemeClr val="accent1"/>
                          </a:solidFill>
                        </a:rPr>
                        <a:t>1%</a:t>
                      </a:r>
                    </a:p>
                  </a:txBody>
                  <a:tcPr marL="91425" marR="91425" marT="91425" marB="91425">
                    <a:solidFill>
                      <a:schemeClr val="lt1"/>
                    </a:solidFill>
                  </a:tcPr>
                </a:tc>
                <a:tc>
                  <a:txBody>
                    <a:bodyPr/>
                    <a:lstStyle/>
                    <a:p>
                      <a:pPr lvl="0" algn="r" rtl="0">
                        <a:spcBef>
                          <a:spcPts val="0"/>
                        </a:spcBef>
                        <a:buNone/>
                      </a:pPr>
                      <a:r>
                        <a:rPr lang="ja" sz="800">
                          <a:solidFill>
                            <a:schemeClr val="accent1"/>
                          </a:solidFill>
                        </a:rPr>
                        <a:t>50</a:t>
                      </a:r>
                    </a:p>
                    <a:p>
                      <a:pPr lvl="0" algn="r" rtl="0">
                        <a:spcBef>
                          <a:spcPts val="0"/>
                        </a:spcBef>
                        <a:buNone/>
                      </a:pPr>
                      <a:r>
                        <a:rPr lang="ja" sz="800">
                          <a:solidFill>
                            <a:schemeClr val="accent1"/>
                          </a:solidFill>
                        </a:rPr>
                        <a:t>100</a:t>
                      </a:r>
                    </a:p>
                  </a:txBody>
                  <a:tcPr marL="91425" marR="91425" marT="91425" marB="91425">
                    <a:solidFill>
                      <a:schemeClr val="lt1"/>
                    </a:solidFill>
                  </a:tcPr>
                </a:tc>
                <a:tc>
                  <a:txBody>
                    <a:bodyPr/>
                    <a:lstStyle/>
                    <a:p>
                      <a:pPr lvl="0" algn="r" rtl="0">
                        <a:spcBef>
                          <a:spcPts val="0"/>
                        </a:spcBef>
                        <a:buNone/>
                      </a:pPr>
                      <a:r>
                        <a:rPr lang="ja" sz="800">
                          <a:solidFill>
                            <a:schemeClr val="accent1"/>
                          </a:solidFill>
                        </a:rPr>
                        <a:t>.0366</a:t>
                      </a:r>
                    </a:p>
                    <a:p>
                      <a:pPr lvl="0" algn="r" rtl="0">
                        <a:spcBef>
                          <a:spcPts val="0"/>
                        </a:spcBef>
                        <a:buNone/>
                      </a:pPr>
                      <a:r>
                        <a:rPr lang="ja" sz="800">
                          <a:solidFill>
                            <a:schemeClr val="accent1"/>
                          </a:solidFill>
                        </a:rPr>
                        <a:t>1.9150</a:t>
                      </a:r>
                    </a:p>
                  </a:txBody>
                  <a:tcPr marL="91425" marR="91425" marT="91425" marB="91425">
                    <a:solidFill>
                      <a:schemeClr val="lt1"/>
                    </a:solidFill>
                  </a:tcPr>
                </a:tc>
                <a:tc>
                  <a:txBody>
                    <a:bodyPr/>
                    <a:lstStyle/>
                    <a:p>
                      <a:pPr lvl="0" algn="r" rtl="0">
                        <a:spcBef>
                          <a:spcPts val="0"/>
                        </a:spcBef>
                        <a:buNone/>
                      </a:pPr>
                      <a:r>
                        <a:rPr lang="ja" sz="800" dirty="0">
                          <a:solidFill>
                            <a:schemeClr val="accent1"/>
                          </a:solidFill>
                        </a:rPr>
                        <a:t>.9196</a:t>
                      </a:r>
                    </a:p>
                    <a:p>
                      <a:pPr lvl="0" algn="r" rtl="0">
                        <a:spcBef>
                          <a:spcPts val="0"/>
                        </a:spcBef>
                        <a:buNone/>
                      </a:pPr>
                      <a:r>
                        <a:rPr lang="ja" sz="800" dirty="0">
                          <a:solidFill>
                            <a:schemeClr val="accent1"/>
                          </a:solidFill>
                        </a:rPr>
                        <a:t>.9382</a:t>
                      </a:r>
                    </a:p>
                  </a:txBody>
                  <a:tcPr marL="91425" marR="91425" marT="91425" marB="91425">
                    <a:solidFill>
                      <a:schemeClr val="lt1"/>
                    </a:solidFill>
                  </a:tcPr>
                </a:tc>
                <a:tc>
                  <a:txBody>
                    <a:bodyPr/>
                    <a:lstStyle/>
                    <a:p>
                      <a:pPr lvl="0" algn="r" rtl="0">
                        <a:spcBef>
                          <a:spcPts val="0"/>
                        </a:spcBef>
                        <a:buNone/>
                      </a:pPr>
                      <a:r>
                        <a:rPr lang="ja" sz="800" dirty="0">
                          <a:solidFill>
                            <a:schemeClr val="accent1"/>
                          </a:solidFill>
                        </a:rPr>
                        <a:t>.999</a:t>
                      </a:r>
                    </a:p>
                    <a:p>
                      <a:pPr lvl="0" algn="r" rtl="0">
                        <a:spcBef>
                          <a:spcPts val="0"/>
                        </a:spcBef>
                        <a:buNone/>
                      </a:pPr>
                      <a:r>
                        <a:rPr lang="ja" sz="800" dirty="0">
                          <a:solidFill>
                            <a:schemeClr val="accent1"/>
                          </a:solidFill>
                        </a:rPr>
                        <a:t>.107</a:t>
                      </a:r>
                    </a:p>
                  </a:txBody>
                  <a:tcPr marL="91425" marR="91425" marT="91425" marB="91425">
                    <a:solidFill>
                      <a:schemeClr val="lt1"/>
                    </a:solidFill>
                  </a:tcPr>
                </a:tc>
                <a:tc>
                  <a:txBody>
                    <a:bodyPr/>
                    <a:lstStyle/>
                    <a:p>
                      <a:pPr lvl="0" algn="r" rtl="0">
                        <a:spcBef>
                          <a:spcPts val="0"/>
                        </a:spcBef>
                        <a:buNone/>
                      </a:pPr>
                      <a:r>
                        <a:rPr lang="ja" sz="800">
                          <a:solidFill>
                            <a:schemeClr val="accent1"/>
                          </a:solidFill>
                        </a:rPr>
                        <a:t>-2.147</a:t>
                      </a:r>
                    </a:p>
                    <a:p>
                      <a:pPr lvl="0" algn="r" rtl="0">
                        <a:spcBef>
                          <a:spcPts val="0"/>
                        </a:spcBef>
                        <a:buNone/>
                      </a:pPr>
                      <a:r>
                        <a:rPr lang="ja" sz="800">
                          <a:solidFill>
                            <a:schemeClr val="accent1"/>
                          </a:solidFill>
                        </a:rPr>
                        <a:t>-.313</a:t>
                      </a:r>
                    </a:p>
                  </a:txBody>
                  <a:tcPr marL="91425" marR="91425" marT="91425" marB="91425">
                    <a:solidFill>
                      <a:schemeClr val="lt1"/>
                    </a:solidFill>
                  </a:tcPr>
                </a:tc>
                <a:tc>
                  <a:txBody>
                    <a:bodyPr/>
                    <a:lstStyle/>
                    <a:p>
                      <a:pPr lvl="0" algn="r" rtl="0">
                        <a:spcBef>
                          <a:spcPts val="0"/>
                        </a:spcBef>
                        <a:buNone/>
                      </a:pPr>
                      <a:r>
                        <a:rPr lang="ja" sz="800">
                          <a:solidFill>
                            <a:schemeClr val="accent1"/>
                          </a:solidFill>
                        </a:rPr>
                        <a:t>2.220</a:t>
                      </a:r>
                    </a:p>
                    <a:p>
                      <a:pPr lvl="0" algn="r" rtl="0">
                        <a:spcBef>
                          <a:spcPts val="0"/>
                        </a:spcBef>
                        <a:buNone/>
                      </a:pPr>
                      <a:r>
                        <a:rPr lang="ja" sz="800">
                          <a:solidFill>
                            <a:schemeClr val="accent1"/>
                          </a:solidFill>
                        </a:rPr>
                        <a:t>4.143</a:t>
                      </a:r>
                    </a:p>
                  </a:txBody>
                  <a:tcPr marL="91425" marR="91425" marT="91425" marB="91425">
                    <a:solidFill>
                      <a:schemeClr val="lt1"/>
                    </a:solidFill>
                  </a:tcPr>
                </a:tc>
              </a:tr>
              <a:tr h="418025">
                <a:tc>
                  <a:txBody>
                    <a:bodyPr/>
                    <a:lstStyle/>
                    <a:p>
                      <a:pPr lvl="0" algn="r" rtl="0">
                        <a:spcBef>
                          <a:spcPts val="0"/>
                        </a:spcBef>
                        <a:buNone/>
                      </a:pPr>
                      <a:r>
                        <a:rPr lang="ja" sz="800">
                          <a:solidFill>
                            <a:schemeClr val="accent1"/>
                          </a:solidFill>
                        </a:rPr>
                        <a:t>50%</a:t>
                      </a:r>
                    </a:p>
                  </a:txBody>
                  <a:tcPr marL="91425" marR="91425" marT="91425" marB="91425">
                    <a:solidFill>
                      <a:schemeClr val="lt1"/>
                    </a:solidFill>
                  </a:tcPr>
                </a:tc>
                <a:tc>
                  <a:txBody>
                    <a:bodyPr/>
                    <a:lstStyle/>
                    <a:p>
                      <a:pPr lvl="0" algn="r" rtl="0">
                        <a:spcBef>
                          <a:spcPts val="0"/>
                        </a:spcBef>
                        <a:buNone/>
                      </a:pPr>
                      <a:r>
                        <a:rPr lang="ja" sz="800">
                          <a:solidFill>
                            <a:schemeClr val="accent1"/>
                          </a:solidFill>
                        </a:rPr>
                        <a:t>1</a:t>
                      </a:r>
                    </a:p>
                    <a:p>
                      <a:pPr lvl="0" algn="r" rtl="0">
                        <a:spcBef>
                          <a:spcPts val="0"/>
                        </a:spcBef>
                        <a:buNone/>
                      </a:pPr>
                      <a:r>
                        <a:rPr lang="ja" sz="800">
                          <a:solidFill>
                            <a:schemeClr val="accent1"/>
                          </a:solidFill>
                        </a:rPr>
                        <a:t>100</a:t>
                      </a:r>
                    </a:p>
                  </a:txBody>
                  <a:tcPr marL="91425" marR="91425" marT="91425" marB="91425">
                    <a:solidFill>
                      <a:schemeClr val="lt1"/>
                    </a:solidFill>
                  </a:tcPr>
                </a:tc>
                <a:tc>
                  <a:txBody>
                    <a:bodyPr/>
                    <a:lstStyle/>
                    <a:p>
                      <a:pPr lvl="0" algn="r" rtl="0">
                        <a:spcBef>
                          <a:spcPts val="0"/>
                        </a:spcBef>
                        <a:buNone/>
                      </a:pPr>
                      <a:r>
                        <a:rPr lang="ja" sz="800">
                          <a:solidFill>
                            <a:schemeClr val="accent1"/>
                          </a:solidFill>
                        </a:rPr>
                        <a:t>-.0366</a:t>
                      </a:r>
                    </a:p>
                    <a:p>
                      <a:pPr lvl="0" algn="r" rtl="0">
                        <a:spcBef>
                          <a:spcPts val="0"/>
                        </a:spcBef>
                        <a:buNone/>
                      </a:pPr>
                      <a:r>
                        <a:rPr lang="ja" sz="800">
                          <a:solidFill>
                            <a:schemeClr val="accent1"/>
                          </a:solidFill>
                        </a:rPr>
                        <a:t>1.8784</a:t>
                      </a:r>
                    </a:p>
                  </a:txBody>
                  <a:tcPr marL="91425" marR="91425" marT="91425" marB="91425">
                    <a:solidFill>
                      <a:schemeClr val="lt1"/>
                    </a:solidFill>
                  </a:tcPr>
                </a:tc>
                <a:tc>
                  <a:txBody>
                    <a:bodyPr/>
                    <a:lstStyle/>
                    <a:p>
                      <a:pPr lvl="0" algn="r" rtl="0">
                        <a:spcBef>
                          <a:spcPts val="0"/>
                        </a:spcBef>
                        <a:buNone/>
                      </a:pPr>
                      <a:r>
                        <a:rPr lang="ja" sz="800">
                          <a:solidFill>
                            <a:schemeClr val="accent1"/>
                          </a:solidFill>
                        </a:rPr>
                        <a:t>.9196</a:t>
                      </a:r>
                    </a:p>
                    <a:p>
                      <a:pPr lvl="0" algn="r" rtl="0">
                        <a:spcBef>
                          <a:spcPts val="0"/>
                        </a:spcBef>
                        <a:buNone/>
                      </a:pPr>
                      <a:r>
                        <a:rPr lang="ja" sz="800">
                          <a:solidFill>
                            <a:schemeClr val="accent1"/>
                          </a:solidFill>
                        </a:rPr>
                        <a:t>.9438</a:t>
                      </a:r>
                    </a:p>
                  </a:txBody>
                  <a:tcPr marL="91425" marR="91425" marT="91425" marB="91425">
                    <a:solidFill>
                      <a:schemeClr val="lt1"/>
                    </a:solidFill>
                  </a:tcPr>
                </a:tc>
                <a:tc>
                  <a:txBody>
                    <a:bodyPr/>
                    <a:lstStyle/>
                    <a:p>
                      <a:pPr lvl="0" algn="r" rtl="0">
                        <a:spcBef>
                          <a:spcPts val="0"/>
                        </a:spcBef>
                        <a:buNone/>
                      </a:pPr>
                      <a:r>
                        <a:rPr lang="ja" sz="800" dirty="0">
                          <a:solidFill>
                            <a:schemeClr val="accent1"/>
                          </a:solidFill>
                        </a:rPr>
                        <a:t>.999</a:t>
                      </a:r>
                    </a:p>
                    <a:p>
                      <a:pPr lvl="0" algn="r" rtl="0">
                        <a:spcBef>
                          <a:spcPts val="0"/>
                        </a:spcBef>
                        <a:buNone/>
                      </a:pPr>
                      <a:r>
                        <a:rPr lang="ja" sz="800" dirty="0">
                          <a:solidFill>
                            <a:schemeClr val="accent1"/>
                          </a:solidFill>
                        </a:rPr>
                        <a:t>.119</a:t>
                      </a:r>
                    </a:p>
                  </a:txBody>
                  <a:tcPr marL="91425" marR="91425" marT="91425" marB="91425">
                    <a:solidFill>
                      <a:schemeClr val="lt1"/>
                    </a:solidFill>
                  </a:tcPr>
                </a:tc>
                <a:tc>
                  <a:txBody>
                    <a:bodyPr/>
                    <a:lstStyle/>
                    <a:p>
                      <a:pPr lvl="0" algn="r" rtl="0">
                        <a:spcBef>
                          <a:spcPts val="0"/>
                        </a:spcBef>
                        <a:buNone/>
                      </a:pPr>
                      <a:r>
                        <a:rPr lang="ja" sz="800" dirty="0">
                          <a:solidFill>
                            <a:schemeClr val="accent1"/>
                          </a:solidFill>
                        </a:rPr>
                        <a:t>-2.220</a:t>
                      </a:r>
                    </a:p>
                    <a:p>
                      <a:pPr lvl="0" algn="r" rtl="0">
                        <a:spcBef>
                          <a:spcPts val="0"/>
                        </a:spcBef>
                        <a:buNone/>
                      </a:pPr>
                      <a:r>
                        <a:rPr lang="ja" sz="800" dirty="0">
                          <a:solidFill>
                            <a:schemeClr val="accent1"/>
                          </a:solidFill>
                        </a:rPr>
                        <a:t>-.363</a:t>
                      </a:r>
                    </a:p>
                  </a:txBody>
                  <a:tcPr marL="91425" marR="91425" marT="91425" marB="91425">
                    <a:solidFill>
                      <a:schemeClr val="lt1"/>
                    </a:solidFill>
                  </a:tcPr>
                </a:tc>
                <a:tc>
                  <a:txBody>
                    <a:bodyPr/>
                    <a:lstStyle/>
                    <a:p>
                      <a:pPr lvl="0" algn="r" rtl="0">
                        <a:spcBef>
                          <a:spcPts val="0"/>
                        </a:spcBef>
                        <a:buNone/>
                      </a:pPr>
                      <a:r>
                        <a:rPr lang="ja" sz="800" dirty="0">
                          <a:solidFill>
                            <a:schemeClr val="accent1"/>
                          </a:solidFill>
                        </a:rPr>
                        <a:t>2.147</a:t>
                      </a:r>
                    </a:p>
                    <a:p>
                      <a:pPr lvl="0" algn="r" rtl="0">
                        <a:spcBef>
                          <a:spcPts val="0"/>
                        </a:spcBef>
                        <a:buNone/>
                      </a:pPr>
                      <a:r>
                        <a:rPr lang="ja" sz="800" dirty="0">
                          <a:solidFill>
                            <a:schemeClr val="accent1"/>
                          </a:solidFill>
                        </a:rPr>
                        <a:t>4.119</a:t>
                      </a:r>
                    </a:p>
                  </a:txBody>
                  <a:tcPr marL="91425" marR="91425" marT="91425" marB="91425">
                    <a:solidFill>
                      <a:schemeClr val="lt1"/>
                    </a:solidFill>
                  </a:tcPr>
                </a:tc>
              </a:tr>
              <a:tr h="436525">
                <a:tc>
                  <a:txBody>
                    <a:bodyPr/>
                    <a:lstStyle/>
                    <a:p>
                      <a:pPr lvl="0" algn="r" rtl="0">
                        <a:spcBef>
                          <a:spcPts val="0"/>
                        </a:spcBef>
                        <a:buNone/>
                      </a:pPr>
                      <a:r>
                        <a:rPr lang="ja" sz="800">
                          <a:solidFill>
                            <a:schemeClr val="accent1"/>
                          </a:solidFill>
                        </a:rPr>
                        <a:t>100%</a:t>
                      </a:r>
                    </a:p>
                  </a:txBody>
                  <a:tcPr marL="91425" marR="91425" marT="91425" marB="91425">
                    <a:solidFill>
                      <a:schemeClr val="lt1"/>
                    </a:solidFill>
                  </a:tcPr>
                </a:tc>
                <a:tc>
                  <a:txBody>
                    <a:bodyPr/>
                    <a:lstStyle/>
                    <a:p>
                      <a:pPr lvl="0" algn="r" rtl="0">
                        <a:spcBef>
                          <a:spcPts val="0"/>
                        </a:spcBef>
                        <a:buNone/>
                      </a:pPr>
                      <a:r>
                        <a:rPr lang="ja" sz="900">
                          <a:solidFill>
                            <a:schemeClr val="accent1"/>
                          </a:solidFill>
                        </a:rPr>
                        <a:t>1</a:t>
                      </a:r>
                    </a:p>
                    <a:p>
                      <a:pPr lvl="0" algn="r" rtl="0">
                        <a:spcBef>
                          <a:spcPts val="0"/>
                        </a:spcBef>
                        <a:buNone/>
                      </a:pPr>
                      <a:r>
                        <a:rPr lang="ja" sz="900">
                          <a:solidFill>
                            <a:schemeClr val="accent1"/>
                          </a:solidFill>
                        </a:rPr>
                        <a:t>50</a:t>
                      </a:r>
                    </a:p>
                  </a:txBody>
                  <a:tcPr marL="91425" marR="91425" marT="91425" marB="91425">
                    <a:solidFill>
                      <a:schemeClr val="lt1"/>
                    </a:solidFill>
                  </a:tcPr>
                </a:tc>
                <a:tc>
                  <a:txBody>
                    <a:bodyPr/>
                    <a:lstStyle/>
                    <a:p>
                      <a:pPr lvl="0" algn="r" rtl="0">
                        <a:spcBef>
                          <a:spcPts val="0"/>
                        </a:spcBef>
                        <a:buNone/>
                      </a:pPr>
                      <a:r>
                        <a:rPr lang="ja" sz="800">
                          <a:solidFill>
                            <a:schemeClr val="accent1"/>
                          </a:solidFill>
                        </a:rPr>
                        <a:t>-1.9150</a:t>
                      </a:r>
                    </a:p>
                    <a:p>
                      <a:pPr lvl="0" algn="r" rtl="0">
                        <a:spcBef>
                          <a:spcPts val="0"/>
                        </a:spcBef>
                        <a:buNone/>
                      </a:pPr>
                      <a:r>
                        <a:rPr lang="ja" sz="800">
                          <a:solidFill>
                            <a:schemeClr val="accent1"/>
                          </a:solidFill>
                        </a:rPr>
                        <a:t>-1.8784</a:t>
                      </a:r>
                    </a:p>
                  </a:txBody>
                  <a:tcPr marL="91425" marR="91425" marT="91425" marB="91425">
                    <a:solidFill>
                      <a:schemeClr val="lt1"/>
                    </a:solidFill>
                  </a:tcPr>
                </a:tc>
                <a:tc>
                  <a:txBody>
                    <a:bodyPr/>
                    <a:lstStyle/>
                    <a:p>
                      <a:pPr lvl="0" algn="r" rtl="0">
                        <a:spcBef>
                          <a:spcPts val="0"/>
                        </a:spcBef>
                        <a:buNone/>
                      </a:pPr>
                      <a:r>
                        <a:rPr lang="ja" sz="800">
                          <a:solidFill>
                            <a:schemeClr val="accent1"/>
                          </a:solidFill>
                        </a:rPr>
                        <a:t>.9382</a:t>
                      </a:r>
                    </a:p>
                    <a:p>
                      <a:pPr lvl="0" algn="r" rtl="0">
                        <a:spcBef>
                          <a:spcPts val="0"/>
                        </a:spcBef>
                        <a:buNone/>
                      </a:pPr>
                      <a:r>
                        <a:rPr lang="ja" sz="800">
                          <a:solidFill>
                            <a:schemeClr val="accent1"/>
                          </a:solidFill>
                        </a:rPr>
                        <a:t>.9438</a:t>
                      </a:r>
                    </a:p>
                  </a:txBody>
                  <a:tcPr marL="91425" marR="91425" marT="91425" marB="91425">
                    <a:solidFill>
                      <a:schemeClr val="lt1"/>
                    </a:solidFill>
                  </a:tcPr>
                </a:tc>
                <a:tc>
                  <a:txBody>
                    <a:bodyPr/>
                    <a:lstStyle/>
                    <a:p>
                      <a:pPr lvl="0" algn="r" rtl="0">
                        <a:spcBef>
                          <a:spcPts val="0"/>
                        </a:spcBef>
                        <a:buNone/>
                      </a:pPr>
                      <a:r>
                        <a:rPr lang="ja" sz="800">
                          <a:solidFill>
                            <a:schemeClr val="accent1"/>
                          </a:solidFill>
                        </a:rPr>
                        <a:t>.107</a:t>
                      </a:r>
                    </a:p>
                    <a:p>
                      <a:pPr lvl="0" algn="r" rtl="0">
                        <a:spcBef>
                          <a:spcPts val="0"/>
                        </a:spcBef>
                        <a:buNone/>
                      </a:pPr>
                      <a:r>
                        <a:rPr lang="ja" sz="800">
                          <a:solidFill>
                            <a:schemeClr val="accent1"/>
                          </a:solidFill>
                        </a:rPr>
                        <a:t>.119</a:t>
                      </a:r>
                    </a:p>
                  </a:txBody>
                  <a:tcPr marL="91425" marR="91425" marT="91425" marB="91425">
                    <a:solidFill>
                      <a:schemeClr val="lt1"/>
                    </a:solidFill>
                  </a:tcPr>
                </a:tc>
                <a:tc>
                  <a:txBody>
                    <a:bodyPr/>
                    <a:lstStyle/>
                    <a:p>
                      <a:pPr lvl="0" algn="r" rtl="0">
                        <a:spcBef>
                          <a:spcPts val="0"/>
                        </a:spcBef>
                        <a:buNone/>
                      </a:pPr>
                      <a:r>
                        <a:rPr lang="ja" sz="800">
                          <a:solidFill>
                            <a:schemeClr val="accent1"/>
                          </a:solidFill>
                        </a:rPr>
                        <a:t>-4.143</a:t>
                      </a:r>
                    </a:p>
                    <a:p>
                      <a:pPr lvl="0" algn="r" rtl="0">
                        <a:spcBef>
                          <a:spcPts val="0"/>
                        </a:spcBef>
                        <a:buNone/>
                      </a:pPr>
                      <a:r>
                        <a:rPr lang="ja" sz="800">
                          <a:solidFill>
                            <a:schemeClr val="accent1"/>
                          </a:solidFill>
                        </a:rPr>
                        <a:t>-4.119</a:t>
                      </a:r>
                    </a:p>
                  </a:txBody>
                  <a:tcPr marL="91425" marR="91425" marT="91425" marB="91425">
                    <a:solidFill>
                      <a:schemeClr val="lt1"/>
                    </a:solidFill>
                  </a:tcPr>
                </a:tc>
                <a:tc>
                  <a:txBody>
                    <a:bodyPr/>
                    <a:lstStyle/>
                    <a:p>
                      <a:pPr lvl="0" algn="r" rtl="0">
                        <a:spcBef>
                          <a:spcPts val="0"/>
                        </a:spcBef>
                        <a:buNone/>
                      </a:pPr>
                      <a:r>
                        <a:rPr lang="ja" sz="800" dirty="0">
                          <a:solidFill>
                            <a:schemeClr val="accent1"/>
                          </a:solidFill>
                        </a:rPr>
                        <a:t>.313</a:t>
                      </a:r>
                    </a:p>
                    <a:p>
                      <a:pPr lvl="0" algn="r" rtl="0">
                        <a:spcBef>
                          <a:spcPts val="0"/>
                        </a:spcBef>
                        <a:buNone/>
                      </a:pPr>
                      <a:r>
                        <a:rPr lang="ja" sz="800" dirty="0">
                          <a:solidFill>
                            <a:schemeClr val="accent1"/>
                          </a:solidFill>
                        </a:rPr>
                        <a:t>.363</a:t>
                      </a:r>
                    </a:p>
                  </a:txBody>
                  <a:tcPr marL="91425" marR="91425" marT="91425" marB="91425">
                    <a:solidFill>
                      <a:schemeClr val="lt1"/>
                    </a:solidFill>
                  </a:tcPr>
                </a:tc>
              </a:tr>
            </a:tbl>
          </a:graphicData>
        </a:graphic>
      </p:graphicFrame>
      <p:sp>
        <p:nvSpPr>
          <p:cNvPr id="522" name="Shape 522"/>
          <p:cNvSpPr/>
          <p:nvPr/>
        </p:nvSpPr>
        <p:spPr>
          <a:xfrm>
            <a:off x="7369550" y="2475425"/>
            <a:ext cx="413100" cy="530099"/>
          </a:xfrm>
          <a:prstGeom prst="downArrow">
            <a:avLst>
              <a:gd name="adj1" fmla="val 50000"/>
              <a:gd name="adj2" fmla="val 50000"/>
            </a:avLst>
          </a:prstGeom>
          <a:solidFill>
            <a:srgbClr val="0000FF"/>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523" name="Shape 523"/>
          <p:cNvSpPr txBox="1"/>
          <p:nvPr/>
        </p:nvSpPr>
        <p:spPr>
          <a:xfrm>
            <a:off x="425775" y="4223050"/>
            <a:ext cx="4143899" cy="575699"/>
          </a:xfrm>
          <a:prstGeom prst="rect">
            <a:avLst/>
          </a:prstGeom>
          <a:noFill/>
          <a:ln>
            <a:noFill/>
          </a:ln>
        </p:spPr>
        <p:txBody>
          <a:bodyPr lIns="91425" tIns="91425" rIns="91425" bIns="91425" anchor="t" anchorCtr="0">
            <a:noAutofit/>
          </a:bodyPr>
          <a:lstStyle/>
          <a:p>
            <a:pPr lvl="0">
              <a:spcBef>
                <a:spcPts val="0"/>
              </a:spcBef>
              <a:buNone/>
            </a:pPr>
            <a:r>
              <a:rPr lang="ja" sz="1800"/>
              <a:t>一元配置分散分析では棄却の結果に、、</a:t>
            </a:r>
          </a:p>
        </p:txBody>
      </p:sp>
      <p:sp>
        <p:nvSpPr>
          <p:cNvPr id="524" name="Shape 524"/>
          <p:cNvSpPr/>
          <p:nvPr/>
        </p:nvSpPr>
        <p:spPr>
          <a:xfrm>
            <a:off x="8618675" y="1546050"/>
            <a:ext cx="379499" cy="664199"/>
          </a:xfrm>
          <a:prstGeom prst="upArrow">
            <a:avLst>
              <a:gd name="adj1" fmla="val 50000"/>
              <a:gd name="adj2" fmla="val 50000"/>
            </a:avLst>
          </a:prstGeom>
          <a:solidFill>
            <a:srgbClr val="0000FF"/>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transition spd="slow">
    <p:cut/>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528"/>
        <p:cNvGrpSpPr/>
        <p:nvPr/>
      </p:nvGrpSpPr>
      <p:grpSpPr>
        <a:xfrm>
          <a:off x="0" y="0"/>
          <a:ext cx="0" cy="0"/>
          <a:chOff x="0" y="0"/>
          <a:chExt cx="0" cy="0"/>
        </a:xfrm>
      </p:grpSpPr>
      <p:sp>
        <p:nvSpPr>
          <p:cNvPr id="529" name="Shape 529"/>
          <p:cNvSpPr txBox="1">
            <a:spLocks noGrp="1"/>
          </p:cNvSpPr>
          <p:nvPr>
            <p:ph type="title"/>
          </p:nvPr>
        </p:nvSpPr>
        <p:spPr>
          <a:xfrm>
            <a:off x="311700" y="175201"/>
            <a:ext cx="8520599" cy="842249"/>
          </a:xfrm>
          <a:prstGeom prst="rect">
            <a:avLst/>
          </a:prstGeom>
        </p:spPr>
        <p:txBody>
          <a:bodyPr lIns="91425" tIns="91425" rIns="91425" bIns="91425" anchor="t" anchorCtr="0">
            <a:noAutofit/>
          </a:bodyPr>
          <a:lstStyle/>
          <a:p>
            <a:pPr lvl="0">
              <a:spcBef>
                <a:spcPts val="0"/>
              </a:spcBef>
              <a:buNone/>
            </a:pPr>
            <a:r>
              <a:rPr lang="ja" dirty="0"/>
              <a:t>仮説1-2検証</a:t>
            </a:r>
          </a:p>
        </p:txBody>
      </p:sp>
      <p:sp>
        <p:nvSpPr>
          <p:cNvPr id="530" name="Shape 530"/>
          <p:cNvSpPr txBox="1">
            <a:spLocks noGrp="1"/>
          </p:cNvSpPr>
          <p:nvPr>
            <p:ph type="body" idx="1"/>
          </p:nvPr>
        </p:nvSpPr>
        <p:spPr>
          <a:xfrm>
            <a:off x="311700" y="1097725"/>
            <a:ext cx="8520599" cy="3865499"/>
          </a:xfrm>
          <a:prstGeom prst="rect">
            <a:avLst/>
          </a:prstGeom>
        </p:spPr>
        <p:txBody>
          <a:bodyPr lIns="91425" tIns="91425" rIns="91425" bIns="91425" anchor="t" anchorCtr="0">
            <a:noAutofit/>
          </a:bodyPr>
          <a:lstStyle/>
          <a:p>
            <a:pPr lvl="0" rtl="0">
              <a:spcBef>
                <a:spcPts val="0"/>
              </a:spcBef>
              <a:buNone/>
            </a:pPr>
            <a:r>
              <a:rPr lang="ja" dirty="0"/>
              <a:t>　　　　　　　　　　　　　　　　　　　　　　　　　　　　　　　　　　　　　　　</a:t>
            </a:r>
            <a:r>
              <a:rPr lang="ja" sz="1800" b="1" dirty="0"/>
              <a:t>　　　　　　　　　　　　　　　　　　　　　　　　　　　　　　　　　　　</a:t>
            </a:r>
          </a:p>
          <a:p>
            <a:pPr lvl="0" rtl="0">
              <a:spcBef>
                <a:spcPts val="0"/>
              </a:spcBef>
              <a:buNone/>
            </a:pPr>
            <a:r>
              <a:rPr lang="ja" sz="1800" b="1" dirty="0"/>
              <a:t>　　　　　　　　　　　　　　　　　　　　　　　　　　　　　　　　　　　　　　</a:t>
            </a:r>
          </a:p>
          <a:p>
            <a:pPr lvl="0" rtl="0">
              <a:spcBef>
                <a:spcPts val="0"/>
              </a:spcBef>
              <a:buNone/>
            </a:pPr>
            <a:r>
              <a:rPr lang="ja" sz="1800" b="1" dirty="0"/>
              <a:t>　　　　　　　　　　　　　　　　　　　</a:t>
            </a:r>
            <a:r>
              <a:rPr lang="ja-JP" altLang="en-US" sz="1800" b="1" dirty="0"/>
              <a:t>　</a:t>
            </a:r>
            <a:r>
              <a:rPr lang="en-US" altLang="ja" sz="1800" b="1" u="sng" dirty="0" smtClean="0"/>
              <a:t>5%</a:t>
            </a:r>
            <a:r>
              <a:rPr lang="ja-JP" altLang="en-US" sz="1800" b="1" u="sng" dirty="0" smtClean="0"/>
              <a:t>有意水準</a:t>
            </a:r>
            <a:r>
              <a:rPr lang="ja" sz="1800" b="1" dirty="0"/>
              <a:t>　　　　　　　　　　　　</a:t>
            </a:r>
            <a:r>
              <a:rPr lang="en-US" altLang="ja" sz="1800" b="1" dirty="0" smtClean="0"/>
              <a:t>      </a:t>
            </a:r>
            <a:endParaRPr lang="ja" sz="1800" b="1" u="sng" dirty="0"/>
          </a:p>
          <a:p>
            <a:pPr lvl="0">
              <a:spcBef>
                <a:spcPts val="0"/>
              </a:spcBef>
              <a:buNone/>
            </a:pPr>
            <a:r>
              <a:rPr lang="ja" dirty="0"/>
              <a:t>　　　　　　　　　　　　　　　　　　　　　　　　　　　　　　　　　　　　　　　　　　　　　</a:t>
            </a:r>
          </a:p>
        </p:txBody>
      </p:sp>
      <p:sp>
        <p:nvSpPr>
          <p:cNvPr id="531" name="Shape 531"/>
          <p:cNvSpPr txBox="1">
            <a:spLocks noGrp="1"/>
          </p:cNvSpPr>
          <p:nvPr>
            <p:ph type="sldNum" idx="12"/>
          </p:nvPr>
        </p:nvSpPr>
        <p:spPr>
          <a:xfrm>
            <a:off x="8490250" y="4681008"/>
            <a:ext cx="548699" cy="393600"/>
          </a:xfrm>
          <a:prstGeom prst="rect">
            <a:avLst/>
          </a:prstGeom>
        </p:spPr>
        <p:txBody>
          <a:bodyPr lIns="91425" tIns="91425" rIns="91425" bIns="91425" anchor="ctr" anchorCtr="0">
            <a:noAutofit/>
          </a:bodyPr>
          <a:lstStyle/>
          <a:p>
            <a:pPr lvl="0">
              <a:spcBef>
                <a:spcPts val="0"/>
              </a:spcBef>
              <a:buClr>
                <a:srgbClr val="000000"/>
              </a:buClr>
              <a:buSzPct val="25000"/>
              <a:buFont typeface="Arial"/>
              <a:buNone/>
            </a:pPr>
            <a:fld id="{00000000-1234-1234-1234-123412341234}" type="slidenum">
              <a:rPr lang="en-US" altLang="ja"/>
              <a:t>46</a:t>
            </a:fld>
            <a:endParaRPr lang="ja"/>
          </a:p>
        </p:txBody>
      </p:sp>
      <p:pic>
        <p:nvPicPr>
          <p:cNvPr id="532" name="Shape 532"/>
          <p:cNvPicPr preferRelativeResize="0"/>
          <p:nvPr/>
        </p:nvPicPr>
        <p:blipFill>
          <a:blip r:embed="rId3">
            <a:alphaModFix/>
          </a:blip>
          <a:stretch>
            <a:fillRect/>
          </a:stretch>
        </p:blipFill>
        <p:spPr>
          <a:xfrm>
            <a:off x="479003" y="1097725"/>
            <a:ext cx="4124325" cy="1381125"/>
          </a:xfrm>
          <a:prstGeom prst="rect">
            <a:avLst/>
          </a:prstGeom>
          <a:noFill/>
          <a:ln>
            <a:noFill/>
          </a:ln>
        </p:spPr>
      </p:pic>
      <p:pic>
        <p:nvPicPr>
          <p:cNvPr id="533" name="Shape 533"/>
          <p:cNvPicPr preferRelativeResize="0"/>
          <p:nvPr/>
        </p:nvPicPr>
        <p:blipFill>
          <a:blip r:embed="rId4">
            <a:alphaModFix/>
          </a:blip>
          <a:stretch>
            <a:fillRect/>
          </a:stretch>
        </p:blipFill>
        <p:spPr>
          <a:xfrm>
            <a:off x="466375" y="2666724"/>
            <a:ext cx="7553325" cy="2216225"/>
          </a:xfrm>
          <a:prstGeom prst="rect">
            <a:avLst/>
          </a:prstGeom>
          <a:noFill/>
          <a:ln>
            <a:noFill/>
          </a:ln>
        </p:spPr>
      </p:pic>
      <p:sp>
        <p:nvSpPr>
          <p:cNvPr id="534" name="Shape 534"/>
          <p:cNvSpPr/>
          <p:nvPr/>
        </p:nvSpPr>
        <p:spPr>
          <a:xfrm>
            <a:off x="4773700" y="2530950"/>
            <a:ext cx="364800" cy="626100"/>
          </a:xfrm>
          <a:prstGeom prst="downArrow">
            <a:avLst>
              <a:gd name="adj1" fmla="val 50000"/>
              <a:gd name="adj2" fmla="val 50000"/>
            </a:avLst>
          </a:prstGeom>
          <a:solidFill>
            <a:srgbClr val="FF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535" name="Shape 535"/>
          <p:cNvSpPr txBox="1"/>
          <p:nvPr/>
        </p:nvSpPr>
        <p:spPr>
          <a:xfrm>
            <a:off x="4942950" y="869975"/>
            <a:ext cx="4049100" cy="537599"/>
          </a:xfrm>
          <a:prstGeom prst="rect">
            <a:avLst/>
          </a:prstGeom>
          <a:noFill/>
          <a:ln>
            <a:noFill/>
          </a:ln>
        </p:spPr>
        <p:txBody>
          <a:bodyPr lIns="91425" tIns="91425" rIns="91425" bIns="91425" anchor="t" anchorCtr="0">
            <a:noAutofit/>
          </a:bodyPr>
          <a:lstStyle/>
          <a:p>
            <a:pPr lvl="0">
              <a:spcBef>
                <a:spcPts val="0"/>
              </a:spcBef>
              <a:buNone/>
            </a:pPr>
            <a:r>
              <a:rPr lang="ja" sz="1800" dirty="0"/>
              <a:t>限定性ある、無しでT検定したところ、</a:t>
            </a:r>
          </a:p>
        </p:txBody>
      </p:sp>
      <p:grpSp>
        <p:nvGrpSpPr>
          <p:cNvPr id="536" name="Shape 536"/>
          <p:cNvGrpSpPr/>
          <p:nvPr/>
        </p:nvGrpSpPr>
        <p:grpSpPr>
          <a:xfrm>
            <a:off x="6708774" y="1471269"/>
            <a:ext cx="1717225" cy="1494787"/>
            <a:chOff x="4683575" y="1346012"/>
            <a:chExt cx="1272874" cy="1110299"/>
          </a:xfrm>
        </p:grpSpPr>
        <p:pic>
          <p:nvPicPr>
            <p:cNvPr id="537" name="Shape 537"/>
            <p:cNvPicPr preferRelativeResize="0"/>
            <p:nvPr/>
          </p:nvPicPr>
          <p:blipFill rotWithShape="1">
            <a:blip r:embed="rId5">
              <a:alphaModFix/>
            </a:blip>
            <a:srcRect l="9296" t="9888" r="5878" b="10303"/>
            <a:stretch/>
          </p:blipFill>
          <p:spPr>
            <a:xfrm>
              <a:off x="4683575" y="1346012"/>
              <a:ext cx="1272874" cy="1110299"/>
            </a:xfrm>
            <a:prstGeom prst="rect">
              <a:avLst/>
            </a:prstGeom>
            <a:noFill/>
            <a:ln>
              <a:noFill/>
            </a:ln>
          </p:spPr>
        </p:pic>
        <p:sp>
          <p:nvSpPr>
            <p:cNvPr id="538" name="Shape 538"/>
            <p:cNvSpPr txBox="1"/>
            <p:nvPr/>
          </p:nvSpPr>
          <p:spPr>
            <a:xfrm>
              <a:off x="4942950" y="1901100"/>
              <a:ext cx="816000" cy="272100"/>
            </a:xfrm>
            <a:prstGeom prst="rect">
              <a:avLst/>
            </a:prstGeom>
            <a:noFill/>
            <a:ln>
              <a:noFill/>
            </a:ln>
          </p:spPr>
          <p:txBody>
            <a:bodyPr lIns="91425" tIns="91425" rIns="91425" bIns="91425" anchor="t" anchorCtr="0">
              <a:noAutofit/>
            </a:bodyPr>
            <a:lstStyle/>
            <a:p>
              <a:pPr lvl="0">
                <a:spcBef>
                  <a:spcPts val="0"/>
                </a:spcBef>
                <a:buNone/>
              </a:pPr>
              <a:r>
                <a:rPr lang="ja" sz="1800"/>
                <a:t>支持</a:t>
              </a:r>
            </a:p>
          </p:txBody>
        </p:sp>
      </p:gr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36"/>
                                        </p:tgtEl>
                                        <p:attrNameLst>
                                          <p:attrName>style.visibility</p:attrName>
                                        </p:attrNameLst>
                                      </p:cBhvr>
                                      <p:to>
                                        <p:strVal val="visible"/>
                                      </p:to>
                                    </p:set>
                                    <p:animEffect transition="in" filter="fade">
                                      <p:cBhvr>
                                        <p:cTn id="7" dur="1000"/>
                                        <p:tgtEl>
                                          <p:spTgt spid="5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542"/>
        <p:cNvGrpSpPr/>
        <p:nvPr/>
      </p:nvGrpSpPr>
      <p:grpSpPr>
        <a:xfrm>
          <a:off x="0" y="0"/>
          <a:ext cx="0" cy="0"/>
          <a:chOff x="0" y="0"/>
          <a:chExt cx="0" cy="0"/>
        </a:xfrm>
      </p:grpSpPr>
      <p:sp>
        <p:nvSpPr>
          <p:cNvPr id="543" name="Shape 543"/>
          <p:cNvSpPr/>
          <p:nvPr/>
        </p:nvSpPr>
        <p:spPr>
          <a:xfrm>
            <a:off x="3673500" y="2778400"/>
            <a:ext cx="1891799" cy="915899"/>
          </a:xfrm>
          <a:prstGeom prst="wedgeRectCallout">
            <a:avLst>
              <a:gd name="adj1" fmla="val -72845"/>
              <a:gd name="adj2" fmla="val 31385"/>
            </a:avLst>
          </a:prstGeom>
          <a:solidFill>
            <a:srgbClr val="FFFF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544" name="Shape 544"/>
          <p:cNvSpPr txBox="1">
            <a:spLocks noGrp="1"/>
          </p:cNvSpPr>
          <p:nvPr>
            <p:ph type="title"/>
          </p:nvPr>
        </p:nvSpPr>
        <p:spPr>
          <a:xfrm>
            <a:off x="311700" y="391350"/>
            <a:ext cx="8520599" cy="626100"/>
          </a:xfrm>
          <a:prstGeom prst="rect">
            <a:avLst/>
          </a:prstGeom>
        </p:spPr>
        <p:txBody>
          <a:bodyPr lIns="91425" tIns="91425" rIns="91425" bIns="91425" anchor="t" anchorCtr="0">
            <a:noAutofit/>
          </a:bodyPr>
          <a:lstStyle/>
          <a:p>
            <a:pPr lvl="0">
              <a:spcBef>
                <a:spcPts val="0"/>
              </a:spcBef>
              <a:buNone/>
            </a:pPr>
            <a:r>
              <a:rPr lang="ja"/>
              <a:t>仮説検証まとめ</a:t>
            </a:r>
          </a:p>
        </p:txBody>
      </p:sp>
      <p:sp>
        <p:nvSpPr>
          <p:cNvPr id="545" name="Shape 545"/>
          <p:cNvSpPr txBox="1">
            <a:spLocks noGrp="1"/>
          </p:cNvSpPr>
          <p:nvPr>
            <p:ph type="body" idx="1"/>
          </p:nvPr>
        </p:nvSpPr>
        <p:spPr>
          <a:xfrm>
            <a:off x="311700" y="1152475"/>
            <a:ext cx="8520599" cy="2417699"/>
          </a:xfrm>
          <a:prstGeom prst="rect">
            <a:avLst/>
          </a:prstGeom>
        </p:spPr>
        <p:txBody>
          <a:bodyPr lIns="91425" tIns="91425" rIns="91425" bIns="91425" anchor="t" anchorCtr="0">
            <a:noAutofit/>
          </a:bodyPr>
          <a:lstStyle/>
          <a:p>
            <a:pPr lvl="0" rtl="0">
              <a:spcBef>
                <a:spcPts val="0"/>
              </a:spcBef>
              <a:buNone/>
            </a:pPr>
            <a:endParaRPr/>
          </a:p>
          <a:p>
            <a:pPr lvl="0" algn="ctr" rtl="0">
              <a:spcBef>
                <a:spcPts val="0"/>
              </a:spcBef>
              <a:buNone/>
            </a:pPr>
            <a:r>
              <a:rPr lang="ja" sz="2400"/>
              <a:t>限定性が付与されたものは情緒的価値が高く、</a:t>
            </a:r>
          </a:p>
          <a:p>
            <a:pPr lvl="0" algn="ctr" rtl="0">
              <a:spcBef>
                <a:spcPts val="0"/>
              </a:spcBef>
              <a:buNone/>
            </a:pPr>
            <a:r>
              <a:rPr lang="ja" sz="2400"/>
              <a:t>限定性が付与されたものに対して愛着が</a:t>
            </a:r>
          </a:p>
          <a:p>
            <a:pPr lvl="0" algn="ctr" rtl="0">
              <a:spcBef>
                <a:spcPts val="0"/>
              </a:spcBef>
              <a:buNone/>
            </a:pPr>
            <a:r>
              <a:rPr lang="ja" sz="2400"/>
              <a:t>高いということが証明された。</a:t>
            </a:r>
          </a:p>
          <a:p>
            <a:pPr lvl="0" algn="ctr" rtl="0">
              <a:spcBef>
                <a:spcPts val="0"/>
              </a:spcBef>
              <a:buNone/>
            </a:pPr>
            <a:endParaRPr sz="2400"/>
          </a:p>
          <a:p>
            <a:pPr lvl="0" algn="ctr" rtl="0">
              <a:spcBef>
                <a:spcPts val="0"/>
              </a:spcBef>
              <a:buNone/>
            </a:pPr>
            <a:r>
              <a:rPr lang="ja" sz="2400"/>
              <a:t>仮説1は支持</a:t>
            </a:r>
          </a:p>
          <a:p>
            <a:pPr lvl="0" algn="ctr" rtl="0">
              <a:spcBef>
                <a:spcPts val="0"/>
              </a:spcBef>
              <a:buNone/>
            </a:pPr>
            <a:r>
              <a:rPr lang="ja" sz="2400"/>
              <a:t>された!!!</a:t>
            </a:r>
          </a:p>
        </p:txBody>
      </p:sp>
      <p:sp>
        <p:nvSpPr>
          <p:cNvPr id="546" name="Shape 546"/>
          <p:cNvSpPr txBox="1">
            <a:spLocks noGrp="1"/>
          </p:cNvSpPr>
          <p:nvPr>
            <p:ph type="sldNum" idx="12"/>
          </p:nvPr>
        </p:nvSpPr>
        <p:spPr>
          <a:xfrm>
            <a:off x="8490250" y="4681008"/>
            <a:ext cx="548699" cy="393600"/>
          </a:xfrm>
          <a:prstGeom prst="rect">
            <a:avLst/>
          </a:prstGeom>
        </p:spPr>
        <p:txBody>
          <a:bodyPr lIns="91425" tIns="91425" rIns="91425" bIns="91425" anchor="ctr" anchorCtr="0">
            <a:noAutofit/>
          </a:bodyPr>
          <a:lstStyle/>
          <a:p>
            <a:pPr lvl="0">
              <a:spcBef>
                <a:spcPts val="0"/>
              </a:spcBef>
              <a:buClr>
                <a:srgbClr val="000000"/>
              </a:buClr>
              <a:buSzPct val="25000"/>
              <a:buFont typeface="Arial"/>
              <a:buNone/>
            </a:pPr>
            <a:fld id="{00000000-1234-1234-1234-123412341234}" type="slidenum">
              <a:rPr lang="en-US" altLang="ja"/>
              <a:t>47</a:t>
            </a:fld>
            <a:endParaRPr lang="ja"/>
          </a:p>
        </p:txBody>
      </p:sp>
      <p:pic>
        <p:nvPicPr>
          <p:cNvPr id="547" name="Shape 547"/>
          <p:cNvPicPr preferRelativeResize="0"/>
          <p:nvPr/>
        </p:nvPicPr>
        <p:blipFill rotWithShape="1">
          <a:blip r:embed="rId3">
            <a:alphaModFix/>
          </a:blip>
          <a:srcRect r="21463"/>
          <a:stretch/>
        </p:blipFill>
        <p:spPr>
          <a:xfrm>
            <a:off x="2003700" y="3109175"/>
            <a:ext cx="1234425" cy="1571825"/>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sp>
        <p:nvSpPr>
          <p:cNvPr id="552" name="Shape 552"/>
          <p:cNvSpPr/>
          <p:nvPr/>
        </p:nvSpPr>
        <p:spPr>
          <a:xfrm>
            <a:off x="1991950" y="1614725"/>
            <a:ext cx="3242999" cy="1143000"/>
          </a:xfrm>
          <a:prstGeom prst="wedgeRoundRectCallout">
            <a:avLst>
              <a:gd name="adj1" fmla="val 76526"/>
              <a:gd name="adj2" fmla="val 55715"/>
              <a:gd name="adj3" fmla="val 0"/>
            </a:avLst>
          </a:prstGeom>
          <a:solidFill>
            <a:srgbClr val="CFE2F3"/>
          </a:solidFill>
          <a:ln w="19050" cap="flat" cmpd="sng">
            <a:solidFill>
              <a:srgbClr val="0000FF"/>
            </a:solidFill>
            <a:prstDash val="solid"/>
            <a:round/>
            <a:headEnd type="none" w="med" len="med"/>
            <a:tailEnd type="none" w="med" len="med"/>
          </a:ln>
        </p:spPr>
        <p:txBody>
          <a:bodyPr lIns="91425" tIns="91425" rIns="91425" bIns="91425" anchor="ctr" anchorCtr="0">
            <a:noAutofit/>
          </a:bodyPr>
          <a:lstStyle/>
          <a:p>
            <a:pPr lvl="0" algn="ctr" rtl="0">
              <a:spcBef>
                <a:spcPts val="0"/>
              </a:spcBef>
              <a:buClr>
                <a:srgbClr val="000000"/>
              </a:buClr>
              <a:buSzPct val="25000"/>
              <a:buFont typeface="Arial"/>
              <a:buNone/>
            </a:pPr>
            <a:r>
              <a:rPr lang="ja" sz="1800" b="1"/>
              <a:t>チケットが手に入らなかったファンはどうなるのか？</a:t>
            </a:r>
          </a:p>
          <a:p>
            <a:pPr lvl="0" algn="ctr">
              <a:spcBef>
                <a:spcPts val="0"/>
              </a:spcBef>
              <a:buNone/>
            </a:pPr>
            <a:endParaRPr/>
          </a:p>
        </p:txBody>
      </p:sp>
      <p:pic>
        <p:nvPicPr>
          <p:cNvPr id="553" name="Shape 553"/>
          <p:cNvPicPr preferRelativeResize="0"/>
          <p:nvPr/>
        </p:nvPicPr>
        <p:blipFill rotWithShape="1">
          <a:blip r:embed="rId3">
            <a:alphaModFix/>
          </a:blip>
          <a:srcRect l="11024"/>
          <a:stretch/>
        </p:blipFill>
        <p:spPr>
          <a:xfrm>
            <a:off x="6202175" y="2110325"/>
            <a:ext cx="2523299" cy="2440199"/>
          </a:xfrm>
          <a:prstGeom prst="rect">
            <a:avLst/>
          </a:prstGeom>
          <a:noFill/>
          <a:ln>
            <a:noFill/>
          </a:ln>
        </p:spPr>
      </p:pic>
      <p:sp>
        <p:nvSpPr>
          <p:cNvPr id="554" name="Shape 554"/>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疑問…</a:t>
            </a: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p:txBody>
      </p:sp>
      <p:sp>
        <p:nvSpPr>
          <p:cNvPr id="555" name="Shape 555"/>
          <p:cNvSpPr txBox="1">
            <a:spLocks noGrp="1"/>
          </p:cNvSpPr>
          <p:nvPr>
            <p:ph type="body" idx="1"/>
          </p:nvPr>
        </p:nvSpPr>
        <p:spPr>
          <a:xfrm>
            <a:off x="939750" y="1134125"/>
            <a:ext cx="7264499" cy="34164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endParaRPr sz="1800" b="1"/>
          </a:p>
          <a:p>
            <a:pPr marL="0" marR="0" lvl="0" indent="0" algn="l" rtl="0">
              <a:lnSpc>
                <a:spcPct val="100000"/>
              </a:lnSpc>
              <a:spcBef>
                <a:spcPts val="0"/>
              </a:spcBef>
              <a:spcAft>
                <a:spcPts val="0"/>
              </a:spcAft>
              <a:buClr>
                <a:srgbClr val="000000"/>
              </a:buClr>
              <a:buSzPct val="25000"/>
              <a:buFont typeface="Arial"/>
              <a:buNone/>
            </a:pPr>
            <a:endParaRPr sz="1800" b="1"/>
          </a:p>
          <a:p>
            <a:pPr marL="0" marR="0" lvl="0" indent="0" algn="l" rtl="0">
              <a:lnSpc>
                <a:spcPct val="100000"/>
              </a:lnSpc>
              <a:spcBef>
                <a:spcPts val="0"/>
              </a:spcBef>
              <a:spcAft>
                <a:spcPts val="0"/>
              </a:spcAft>
              <a:buClr>
                <a:srgbClr val="000000"/>
              </a:buClr>
              <a:buSzPct val="25000"/>
              <a:buFont typeface="Arial"/>
              <a:buNone/>
            </a:pPr>
            <a:r>
              <a:rPr lang="ja" sz="1800" b="1"/>
              <a:t>　　　　　　　　　　　　</a:t>
            </a:r>
          </a:p>
        </p:txBody>
      </p:sp>
      <p:sp>
        <p:nvSpPr>
          <p:cNvPr id="556" name="Shape 556"/>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48</a:t>
            </a:fld>
            <a:endParaRPr lang="ja" sz="1400" b="0" i="0" u="none" strike="noStrike" cap="none">
              <a:solidFill>
                <a:schemeClr val="dk2"/>
              </a:solidFill>
              <a:latin typeface="Lato"/>
              <a:ea typeface="Lato"/>
              <a:cs typeface="Lato"/>
              <a:sym typeface="Lato"/>
            </a:endParaRPr>
          </a:p>
        </p:txBody>
      </p:sp>
    </p:spTree>
  </p:cSld>
  <p:clrMapOvr>
    <a:masterClrMapping/>
  </p:clrMapOvr>
  <p:transition spd="slow">
    <p:cut/>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560"/>
        <p:cNvGrpSpPr/>
        <p:nvPr/>
      </p:nvGrpSpPr>
      <p:grpSpPr>
        <a:xfrm>
          <a:off x="0" y="0"/>
          <a:ext cx="0" cy="0"/>
          <a:chOff x="0" y="0"/>
          <a:chExt cx="0" cy="0"/>
        </a:xfrm>
      </p:grpSpPr>
      <p:pic>
        <p:nvPicPr>
          <p:cNvPr id="561" name="Shape 561"/>
          <p:cNvPicPr preferRelativeResize="0"/>
          <p:nvPr/>
        </p:nvPicPr>
        <p:blipFill rotWithShape="1">
          <a:blip r:embed="rId3">
            <a:alphaModFix/>
          </a:blip>
          <a:srcRect t="2846" r="3586"/>
          <a:stretch/>
        </p:blipFill>
        <p:spPr>
          <a:xfrm>
            <a:off x="189325" y="1079275"/>
            <a:ext cx="4848750" cy="3915150"/>
          </a:xfrm>
          <a:prstGeom prst="rect">
            <a:avLst/>
          </a:prstGeom>
          <a:noFill/>
          <a:ln>
            <a:noFill/>
          </a:ln>
        </p:spPr>
      </p:pic>
      <p:sp>
        <p:nvSpPr>
          <p:cNvPr id="562" name="Shape 562"/>
          <p:cNvSpPr/>
          <p:nvPr/>
        </p:nvSpPr>
        <p:spPr>
          <a:xfrm>
            <a:off x="4113550" y="2596425"/>
            <a:ext cx="5085935" cy="2478168"/>
          </a:xfrm>
          <a:prstGeom prst="irregularSeal1">
            <a:avLst/>
          </a:prstGeom>
          <a:no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563" name="Shape 563"/>
          <p:cNvSpPr txBox="1"/>
          <p:nvPr/>
        </p:nvSpPr>
        <p:spPr>
          <a:xfrm>
            <a:off x="4792500" y="3262325"/>
            <a:ext cx="4039800" cy="1295099"/>
          </a:xfrm>
          <a:prstGeom prst="rect">
            <a:avLst/>
          </a:prstGeom>
          <a:noFill/>
          <a:ln>
            <a:noFill/>
          </a:ln>
        </p:spPr>
        <p:txBody>
          <a:bodyPr lIns="91425" tIns="91425" rIns="91425" bIns="91425" anchor="t" anchorCtr="0">
            <a:noAutofit/>
          </a:bodyPr>
          <a:lstStyle/>
          <a:p>
            <a:pPr lvl="0" algn="ctr" rtl="0">
              <a:spcBef>
                <a:spcPts val="0"/>
              </a:spcBef>
              <a:buNone/>
            </a:pPr>
            <a:r>
              <a:rPr lang="ja" sz="2800" dirty="0">
                <a:solidFill>
                  <a:srgbClr val="FF9900"/>
                </a:solidFill>
              </a:rPr>
              <a:t>8割以上の人が毎年は</a:t>
            </a:r>
          </a:p>
          <a:p>
            <a:pPr lvl="0" algn="ctr">
              <a:spcBef>
                <a:spcPts val="0"/>
              </a:spcBef>
              <a:buNone/>
            </a:pPr>
            <a:r>
              <a:rPr lang="ja" sz="2800" dirty="0">
                <a:solidFill>
                  <a:srgbClr val="FF9900"/>
                </a:solidFill>
              </a:rPr>
              <a:t>当たっていない！</a:t>
            </a:r>
          </a:p>
        </p:txBody>
      </p:sp>
      <p:sp>
        <p:nvSpPr>
          <p:cNvPr id="564" name="Shape 564"/>
          <p:cNvSpPr txBox="1">
            <a:spLocks noGrp="1"/>
          </p:cNvSpPr>
          <p:nvPr>
            <p:ph type="body" idx="1"/>
          </p:nvPr>
        </p:nvSpPr>
        <p:spPr>
          <a:xfrm>
            <a:off x="189325" y="1017450"/>
            <a:ext cx="8520599" cy="34164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ja" dirty="0"/>
              <a:t> </a:t>
            </a:r>
          </a:p>
        </p:txBody>
      </p:sp>
      <p:sp>
        <p:nvSpPr>
          <p:cNvPr id="565" name="Shape 565"/>
          <p:cNvSpPr txBox="1">
            <a:spLocks noGrp="1"/>
          </p:cNvSpPr>
          <p:nvPr>
            <p:ph type="title"/>
          </p:nvPr>
        </p:nvSpPr>
        <p:spPr>
          <a:xfrm>
            <a:off x="55820" y="180316"/>
            <a:ext cx="8983129" cy="639930"/>
          </a:xfrm>
          <a:prstGeom prst="rect">
            <a:avLst/>
          </a:prstGeom>
          <a:noFill/>
          <a:ln>
            <a:noFill/>
          </a:ln>
        </p:spPr>
        <p:txBody>
          <a:bodyPr lIns="91425" tIns="91425" rIns="91425" bIns="91425" anchor="t" anchorCtr="0">
            <a:noAutofit/>
          </a:bodyPr>
          <a:lstStyle/>
          <a:p>
            <a:pPr lvl="0" rtl="0">
              <a:spcBef>
                <a:spcPts val="0"/>
              </a:spcBef>
              <a:buClr>
                <a:srgbClr val="000000"/>
              </a:buClr>
              <a:buSzPct val="25000"/>
              <a:buFont typeface="Arial"/>
              <a:buNone/>
            </a:pPr>
            <a:r>
              <a:rPr lang="ja" sz="3000" dirty="0"/>
              <a:t>どのくらいの頻度でコンサートに当たっているのか</a:t>
            </a:r>
          </a:p>
        </p:txBody>
      </p:sp>
      <p:sp>
        <p:nvSpPr>
          <p:cNvPr id="566" name="Shape 566"/>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en-US" altLang="ja" sz="1400" b="0" i="0" u="none" strike="noStrike" cap="none">
                <a:solidFill>
                  <a:srgbClr val="000000"/>
                </a:solidFill>
                <a:latin typeface="Arial"/>
                <a:ea typeface="Arial"/>
                <a:cs typeface="Arial"/>
                <a:sym typeface="Arial"/>
              </a:rPr>
              <a:t>49</a:t>
            </a:fld>
            <a:endParaRPr lang="ja" sz="1400" b="0" i="0" u="none" strike="noStrike" cap="none">
              <a:solidFill>
                <a:srgbClr val="000000"/>
              </a:solidFill>
              <a:latin typeface="Arial"/>
              <a:ea typeface="Arial"/>
              <a:cs typeface="Arial"/>
              <a:sym typeface="Arial"/>
            </a:endParaRP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63"/>
                                        </p:tgtEl>
                                        <p:attrNameLst>
                                          <p:attrName>style.visibility</p:attrName>
                                        </p:attrNameLst>
                                      </p:cBhvr>
                                      <p:to>
                                        <p:strVal val="visible"/>
                                      </p:to>
                                    </p:set>
                                    <p:animEffect transition="in" filter="randombar(horizontal)">
                                      <p:cBhvr>
                                        <p:cTn id="7" dur="500"/>
                                        <p:tgtEl>
                                          <p:spTgt spid="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311700" y="391350"/>
            <a:ext cx="8520599" cy="626100"/>
          </a:xfrm>
          <a:prstGeom prst="rect">
            <a:avLst/>
          </a:prstGeom>
        </p:spPr>
        <p:txBody>
          <a:bodyPr lIns="91425" tIns="91425" rIns="91425" bIns="91425" anchor="t" anchorCtr="0">
            <a:noAutofit/>
          </a:bodyPr>
          <a:lstStyle/>
          <a:p>
            <a:pPr lvl="0">
              <a:spcBef>
                <a:spcPts val="0"/>
              </a:spcBef>
              <a:buNone/>
            </a:pPr>
            <a:r>
              <a:rPr lang="ja"/>
              <a:t>はじめに</a:t>
            </a:r>
          </a:p>
        </p:txBody>
      </p:sp>
      <p:sp>
        <p:nvSpPr>
          <p:cNvPr id="93" name="Shape 93"/>
          <p:cNvSpPr txBox="1">
            <a:spLocks noGrp="1"/>
          </p:cNvSpPr>
          <p:nvPr>
            <p:ph type="sldNum" idx="12"/>
          </p:nvPr>
        </p:nvSpPr>
        <p:spPr>
          <a:xfrm>
            <a:off x="8490250" y="4681008"/>
            <a:ext cx="548699" cy="393600"/>
          </a:xfrm>
          <a:prstGeom prst="rect">
            <a:avLst/>
          </a:prstGeom>
        </p:spPr>
        <p:txBody>
          <a:bodyPr lIns="91425" tIns="91425" rIns="91425" bIns="91425" anchor="ctr" anchorCtr="0">
            <a:noAutofit/>
          </a:bodyPr>
          <a:lstStyle/>
          <a:p>
            <a:pPr lvl="0">
              <a:spcBef>
                <a:spcPts val="0"/>
              </a:spcBef>
              <a:buClr>
                <a:srgbClr val="000000"/>
              </a:buClr>
              <a:buSzPct val="25000"/>
              <a:buFont typeface="Arial"/>
              <a:buNone/>
            </a:pPr>
            <a:fld id="{00000000-1234-1234-1234-123412341234}" type="slidenum">
              <a:rPr lang="en-US" altLang="ja"/>
              <a:t>5</a:t>
            </a:fld>
            <a:endParaRPr lang="ja"/>
          </a:p>
        </p:txBody>
      </p:sp>
      <p:sp>
        <p:nvSpPr>
          <p:cNvPr id="94" name="Shape 94"/>
          <p:cNvSpPr/>
          <p:nvPr/>
        </p:nvSpPr>
        <p:spPr>
          <a:xfrm>
            <a:off x="3207950" y="695075"/>
            <a:ext cx="2887200" cy="833999"/>
          </a:xfrm>
          <a:prstGeom prst="ellipse">
            <a:avLst/>
          </a:prstGeom>
          <a:solidFill>
            <a:srgbClr val="FCE5CD"/>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a:spcBef>
                <a:spcPts val="0"/>
              </a:spcBef>
              <a:buNone/>
            </a:pPr>
            <a:r>
              <a:rPr lang="ja" sz="2400" b="1" i="1"/>
              <a:t>ファン</a:t>
            </a:r>
          </a:p>
        </p:txBody>
      </p:sp>
      <p:sp>
        <p:nvSpPr>
          <p:cNvPr id="95" name="Shape 95"/>
          <p:cNvSpPr/>
          <p:nvPr/>
        </p:nvSpPr>
        <p:spPr>
          <a:xfrm>
            <a:off x="973100" y="1571975"/>
            <a:ext cx="7356900" cy="1646700"/>
          </a:xfrm>
          <a:prstGeom prst="horizontalScroll">
            <a:avLst>
              <a:gd name="adj" fmla="val 12500"/>
            </a:avLst>
          </a:prstGeom>
          <a:solidFill>
            <a:srgbClr val="FCE5CD"/>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ja" sz="2400" b="1" i="1" dirty="0"/>
              <a:t>定義</a:t>
            </a:r>
          </a:p>
          <a:p>
            <a:pPr lvl="0" algn="ctr" rtl="0">
              <a:spcBef>
                <a:spcPts val="0"/>
              </a:spcBef>
              <a:buNone/>
            </a:pPr>
            <a:r>
              <a:rPr lang="ja" sz="2000" b="1" dirty="0"/>
              <a:t>競技、演劇、映画、またそれらの特定の選手、</a:t>
            </a:r>
          </a:p>
          <a:p>
            <a:pPr lvl="0" algn="ctr" rtl="0">
              <a:spcBef>
                <a:spcPts val="0"/>
              </a:spcBef>
              <a:buNone/>
            </a:pPr>
            <a:r>
              <a:rPr lang="ja" sz="2000" b="1" dirty="0"/>
              <a:t>俳優などに対する熱心な愛好家</a:t>
            </a:r>
          </a:p>
          <a:p>
            <a:pPr lvl="0">
              <a:spcBef>
                <a:spcPts val="0"/>
              </a:spcBef>
              <a:buNone/>
            </a:pPr>
            <a:endParaRPr dirty="0"/>
          </a:p>
        </p:txBody>
      </p:sp>
      <p:sp>
        <p:nvSpPr>
          <p:cNvPr id="96" name="Shape 96"/>
          <p:cNvSpPr txBox="1"/>
          <p:nvPr/>
        </p:nvSpPr>
        <p:spPr>
          <a:xfrm>
            <a:off x="32100" y="3189100"/>
            <a:ext cx="9079799" cy="1885499"/>
          </a:xfrm>
          <a:prstGeom prst="rect">
            <a:avLst/>
          </a:prstGeom>
          <a:noFill/>
          <a:ln>
            <a:noFill/>
          </a:ln>
        </p:spPr>
        <p:txBody>
          <a:bodyPr lIns="91425" tIns="91425" rIns="91425" bIns="91425" anchor="ctr" anchorCtr="0">
            <a:noAutofit/>
          </a:bodyPr>
          <a:lstStyle/>
          <a:p>
            <a:pPr lvl="0" algn="ctr" rtl="0">
              <a:spcBef>
                <a:spcPts val="0"/>
              </a:spcBef>
              <a:buNone/>
            </a:pPr>
            <a:r>
              <a:rPr lang="ja" sz="2400" b="1" u="sng">
                <a:solidFill>
                  <a:srgbClr val="FF0000"/>
                </a:solidFill>
              </a:rPr>
              <a:t>アイドルグループのファンの研究を通して、</a:t>
            </a:r>
          </a:p>
          <a:p>
            <a:pPr lvl="0" algn="ctr" rtl="0">
              <a:spcBef>
                <a:spcPts val="0"/>
              </a:spcBef>
              <a:buNone/>
            </a:pPr>
            <a:r>
              <a:rPr lang="ja" sz="2400" b="1" u="sng">
                <a:solidFill>
                  <a:srgbClr val="FF0000"/>
                </a:solidFill>
              </a:rPr>
              <a:t>顧客と長期継続的な関係を</a:t>
            </a:r>
          </a:p>
          <a:p>
            <a:pPr lvl="0" algn="ctr" rtl="0">
              <a:spcBef>
                <a:spcPts val="0"/>
              </a:spcBef>
              <a:buNone/>
            </a:pPr>
            <a:r>
              <a:rPr lang="ja" sz="2400" b="1" u="sng">
                <a:solidFill>
                  <a:srgbClr val="FF0000"/>
                </a:solidFill>
              </a:rPr>
              <a:t>構築する企業になるには何が必要なのか明らかにしていく</a:t>
            </a:r>
          </a:p>
          <a:p>
            <a:pPr lvl="0" rtl="0">
              <a:spcBef>
                <a:spcPts val="0"/>
              </a:spcBef>
              <a:buNone/>
            </a:pPr>
            <a:endParaRPr sz="2400" u="sng"/>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10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Shape 571"/>
          <p:cNvSpPr txBox="1">
            <a:spLocks noGrp="1"/>
          </p:cNvSpPr>
          <p:nvPr>
            <p:ph type="title"/>
          </p:nvPr>
        </p:nvSpPr>
        <p:spPr>
          <a:xfrm>
            <a:off x="102000" y="133250"/>
            <a:ext cx="8520599"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仮説導出</a:t>
            </a:r>
          </a:p>
        </p:txBody>
      </p:sp>
      <p:sp>
        <p:nvSpPr>
          <p:cNvPr id="572" name="Shape 572"/>
          <p:cNvSpPr txBox="1">
            <a:spLocks noGrp="1"/>
          </p:cNvSpPr>
          <p:nvPr>
            <p:ph type="body" idx="1"/>
          </p:nvPr>
        </p:nvSpPr>
        <p:spPr>
          <a:xfrm>
            <a:off x="311700" y="1060500"/>
            <a:ext cx="8520599" cy="3416400"/>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chemeClr val="dk1"/>
              </a:buClr>
              <a:buSzPct val="25000"/>
              <a:buFont typeface="Arial"/>
              <a:buNone/>
            </a:pPr>
            <a:r>
              <a:rPr lang="ja"/>
              <a:t>　</a:t>
            </a:r>
          </a:p>
        </p:txBody>
      </p:sp>
      <p:sp>
        <p:nvSpPr>
          <p:cNvPr id="573" name="Shape 573"/>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50</a:t>
            </a:fld>
            <a:endParaRPr lang="ja" sz="1400" b="0" i="0" u="none" strike="noStrike" cap="none">
              <a:solidFill>
                <a:schemeClr val="dk2"/>
              </a:solidFill>
              <a:latin typeface="Lato"/>
              <a:ea typeface="Lato"/>
              <a:cs typeface="Lato"/>
              <a:sym typeface="Lato"/>
            </a:endParaRPr>
          </a:p>
        </p:txBody>
      </p:sp>
      <p:pic>
        <p:nvPicPr>
          <p:cNvPr id="574" name="Shape 574"/>
          <p:cNvPicPr preferRelativeResize="0"/>
          <p:nvPr/>
        </p:nvPicPr>
        <p:blipFill rotWithShape="1">
          <a:blip r:embed="rId3">
            <a:alphaModFix/>
          </a:blip>
          <a:srcRect/>
          <a:stretch/>
        </p:blipFill>
        <p:spPr>
          <a:xfrm rot="539998">
            <a:off x="7322428" y="583016"/>
            <a:ext cx="1699118" cy="1699118"/>
          </a:xfrm>
          <a:prstGeom prst="rect">
            <a:avLst/>
          </a:prstGeom>
          <a:noFill/>
          <a:ln>
            <a:noFill/>
          </a:ln>
        </p:spPr>
      </p:pic>
      <p:pic>
        <p:nvPicPr>
          <p:cNvPr id="575" name="Shape 575"/>
          <p:cNvPicPr preferRelativeResize="0"/>
          <p:nvPr/>
        </p:nvPicPr>
        <p:blipFill rotWithShape="1">
          <a:blip r:embed="rId4">
            <a:alphaModFix/>
          </a:blip>
          <a:srcRect/>
          <a:stretch/>
        </p:blipFill>
        <p:spPr>
          <a:xfrm>
            <a:off x="0" y="1673975"/>
            <a:ext cx="2787600" cy="3345125"/>
          </a:xfrm>
          <a:prstGeom prst="rect">
            <a:avLst/>
          </a:prstGeom>
          <a:noFill/>
          <a:ln>
            <a:noFill/>
          </a:ln>
        </p:spPr>
      </p:pic>
      <p:sp>
        <p:nvSpPr>
          <p:cNvPr id="576" name="Shape 576"/>
          <p:cNvSpPr/>
          <p:nvPr/>
        </p:nvSpPr>
        <p:spPr>
          <a:xfrm>
            <a:off x="1288950" y="2183200"/>
            <a:ext cx="2904899" cy="1066199"/>
          </a:xfrm>
          <a:prstGeom prst="cloudCallout">
            <a:avLst>
              <a:gd name="adj1" fmla="val -67949"/>
              <a:gd name="adj2" fmla="val 53184"/>
            </a:avLst>
          </a:prstGeom>
          <a:solidFill>
            <a:schemeClr val="lt2"/>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ja" sz="1800" b="1"/>
              <a:t>わだかまり</a:t>
            </a:r>
          </a:p>
          <a:p>
            <a:pPr lvl="0" algn="ctr">
              <a:spcBef>
                <a:spcPts val="0"/>
              </a:spcBef>
              <a:buNone/>
            </a:pPr>
            <a:r>
              <a:rPr lang="ja" sz="1800" b="1"/>
              <a:t>ひっかかり</a:t>
            </a:r>
          </a:p>
        </p:txBody>
      </p:sp>
      <p:sp>
        <p:nvSpPr>
          <p:cNvPr id="577" name="Shape 577"/>
          <p:cNvSpPr/>
          <p:nvPr/>
        </p:nvSpPr>
        <p:spPr>
          <a:xfrm>
            <a:off x="361800" y="999075"/>
            <a:ext cx="2064000" cy="867000"/>
          </a:xfrm>
          <a:prstGeom prst="ellipse">
            <a:avLst/>
          </a:prstGeom>
          <a:solidFill>
            <a:schemeClr val="lt1"/>
          </a:solidFill>
          <a:ln w="38100" cap="flat" cmpd="sng">
            <a:solidFill>
              <a:srgbClr val="0000FF"/>
            </a:solidFill>
            <a:prstDash val="dash"/>
            <a:round/>
            <a:headEnd type="none" w="med" len="med"/>
            <a:tailEnd type="none" w="med" len="med"/>
          </a:ln>
        </p:spPr>
        <p:txBody>
          <a:bodyPr lIns="91425" tIns="91425" rIns="91425" bIns="91425" anchor="ctr" anchorCtr="0">
            <a:noAutofit/>
          </a:bodyPr>
          <a:lstStyle/>
          <a:p>
            <a:pPr lvl="0" algn="ctr">
              <a:spcBef>
                <a:spcPts val="0"/>
              </a:spcBef>
              <a:buNone/>
            </a:pPr>
            <a:r>
              <a:rPr lang="ja" sz="3600"/>
              <a:t>格差</a:t>
            </a:r>
          </a:p>
        </p:txBody>
      </p:sp>
      <p:sp>
        <p:nvSpPr>
          <p:cNvPr id="578" name="Shape 578"/>
          <p:cNvSpPr/>
          <p:nvPr/>
        </p:nvSpPr>
        <p:spPr>
          <a:xfrm>
            <a:off x="4440450" y="2472600"/>
            <a:ext cx="1184099" cy="592200"/>
          </a:xfrm>
          <a:prstGeom prst="rightArrow">
            <a:avLst>
              <a:gd name="adj1" fmla="val 50000"/>
              <a:gd name="adj2" fmla="val 50000"/>
            </a:avLst>
          </a:prstGeom>
          <a:solidFill>
            <a:srgbClr val="000000"/>
          </a:solidFill>
          <a:ln w="9525" cap="flat" cmpd="sng">
            <a:solidFill>
              <a:srgbClr val="00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579" name="Shape 579"/>
          <p:cNvSpPr/>
          <p:nvPr/>
        </p:nvSpPr>
        <p:spPr>
          <a:xfrm rot="2029689">
            <a:off x="6064560" y="1636248"/>
            <a:ext cx="2808911" cy="2434997"/>
          </a:xfrm>
          <a:prstGeom prst="irregularSeal2">
            <a:avLst/>
          </a:prstGeom>
          <a:solidFill>
            <a:srgbClr val="FF0000"/>
          </a:solidFill>
          <a:ln w="9525"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580" name="Shape 580"/>
          <p:cNvSpPr txBox="1"/>
          <p:nvPr/>
        </p:nvSpPr>
        <p:spPr>
          <a:xfrm>
            <a:off x="6962700" y="2183200"/>
            <a:ext cx="2181300" cy="828900"/>
          </a:xfrm>
          <a:prstGeom prst="rect">
            <a:avLst/>
          </a:prstGeom>
          <a:noFill/>
          <a:ln>
            <a:noFill/>
          </a:ln>
        </p:spPr>
        <p:txBody>
          <a:bodyPr lIns="91425" tIns="91425" rIns="91425" bIns="91425" anchor="t" anchorCtr="0">
            <a:noAutofit/>
          </a:bodyPr>
          <a:lstStyle/>
          <a:p>
            <a:pPr lvl="0" rtl="0">
              <a:spcBef>
                <a:spcPts val="0"/>
              </a:spcBef>
              <a:buNone/>
            </a:pPr>
            <a:r>
              <a:rPr lang="ja" sz="2400" b="1" dirty="0">
                <a:solidFill>
                  <a:schemeClr val="lt1"/>
                </a:solidFill>
              </a:rPr>
              <a:t>妬み</a:t>
            </a:r>
          </a:p>
          <a:p>
            <a:pPr lvl="0" rtl="0">
              <a:spcBef>
                <a:spcPts val="0"/>
              </a:spcBef>
              <a:buNone/>
            </a:pPr>
            <a:r>
              <a:rPr lang="ja" sz="2400" b="1" dirty="0">
                <a:solidFill>
                  <a:schemeClr val="lt1"/>
                </a:solidFill>
              </a:rPr>
              <a:t>羨望</a:t>
            </a:r>
          </a:p>
          <a:p>
            <a:pPr lvl="0">
              <a:spcBef>
                <a:spcPts val="0"/>
              </a:spcBef>
              <a:buNone/>
            </a:pPr>
            <a:r>
              <a:rPr lang="ja" sz="2400" b="1" dirty="0">
                <a:solidFill>
                  <a:schemeClr val="lt1"/>
                </a:solidFill>
              </a:rPr>
              <a:t>嫉妬</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76"/>
                                        </p:tgtEl>
                                        <p:attrNameLst>
                                          <p:attrName>style.visibility</p:attrName>
                                        </p:attrNameLst>
                                      </p:cBhvr>
                                      <p:to>
                                        <p:strVal val="visible"/>
                                      </p:to>
                                    </p:set>
                                    <p:animEffect transition="in" filter="fade">
                                      <p:cBhvr>
                                        <p:cTn id="7" dur="500"/>
                                        <p:tgtEl>
                                          <p:spTgt spid="57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78"/>
                                        </p:tgtEl>
                                        <p:attrNameLst>
                                          <p:attrName>style.visibility</p:attrName>
                                        </p:attrNameLst>
                                      </p:cBhvr>
                                      <p:to>
                                        <p:strVal val="visible"/>
                                      </p:to>
                                    </p:set>
                                    <p:animEffect transition="in" filter="fade">
                                      <p:cBhvr>
                                        <p:cTn id="12" dur="500"/>
                                        <p:tgtEl>
                                          <p:spTgt spid="578"/>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79"/>
                                        </p:tgtEl>
                                        <p:attrNameLst>
                                          <p:attrName>style.visibility</p:attrName>
                                        </p:attrNameLst>
                                      </p:cBhvr>
                                      <p:to>
                                        <p:strVal val="visible"/>
                                      </p:to>
                                    </p:set>
                                    <p:animEffect transition="in" filter="barn(inVertical)">
                                      <p:cBhvr>
                                        <p:cTn id="17" dur="500"/>
                                        <p:tgtEl>
                                          <p:spTgt spid="5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6" grpId="0" animBg="1"/>
      <p:bldP spid="578" grpId="0" animBg="1"/>
      <p:bldP spid="579"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584"/>
        <p:cNvGrpSpPr/>
        <p:nvPr/>
      </p:nvGrpSpPr>
      <p:grpSpPr>
        <a:xfrm>
          <a:off x="0" y="0"/>
          <a:ext cx="0" cy="0"/>
          <a:chOff x="0" y="0"/>
          <a:chExt cx="0" cy="0"/>
        </a:xfrm>
      </p:grpSpPr>
      <p:sp>
        <p:nvSpPr>
          <p:cNvPr id="585" name="Shape 585"/>
          <p:cNvSpPr txBox="1">
            <a:spLocks noGrp="1"/>
          </p:cNvSpPr>
          <p:nvPr>
            <p:ph type="title"/>
          </p:nvPr>
        </p:nvSpPr>
        <p:spPr>
          <a:xfrm>
            <a:off x="311700" y="251575"/>
            <a:ext cx="8520599" cy="572699"/>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仮説導出　</a:t>
            </a:r>
          </a:p>
          <a:p>
            <a:pPr marL="0" marR="0" lvl="0" indent="0" algn="l" rtl="0">
              <a:lnSpc>
                <a:spcPct val="100000"/>
              </a:lnSpc>
              <a:spcBef>
                <a:spcPts val="0"/>
              </a:spcBef>
              <a:spcAft>
                <a:spcPts val="0"/>
              </a:spcAft>
              <a:buClr>
                <a:schemeClr val="dk1"/>
              </a:buClr>
              <a:buSzPct val="25000"/>
              <a:buFont typeface="Playfair Display"/>
              <a:buNone/>
            </a:pPr>
            <a:r>
              <a:rPr lang="ja" sz="3200" b="1" i="0" u="none" strike="noStrike" cap="none">
                <a:solidFill>
                  <a:srgbClr val="000000"/>
                </a:solidFill>
                <a:latin typeface="Arial"/>
                <a:ea typeface="Arial"/>
                <a:cs typeface="Arial"/>
                <a:sym typeface="Arial"/>
              </a:rPr>
              <a:t>三種の情動特性対照</a:t>
            </a: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p:txBody>
      </p:sp>
      <p:sp>
        <p:nvSpPr>
          <p:cNvPr id="586" name="Shape 586"/>
          <p:cNvSpPr txBox="1">
            <a:spLocks noGrp="1"/>
          </p:cNvSpPr>
          <p:nvPr>
            <p:ph type="body" idx="1"/>
          </p:nvPr>
        </p:nvSpPr>
        <p:spPr>
          <a:xfrm>
            <a:off x="4308346" y="824274"/>
            <a:ext cx="3687337" cy="504795"/>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ja" sz="1400" b="0" i="0" u="none" strike="noStrike" cap="none">
                <a:solidFill>
                  <a:srgbClr val="000000"/>
                </a:solidFill>
                <a:latin typeface="Arial"/>
                <a:ea typeface="Arial"/>
                <a:cs typeface="Arial"/>
                <a:sym typeface="Arial"/>
              </a:rPr>
              <a:t>嫉妬と羨望の社会学ｐ１４５</a:t>
            </a:r>
          </a:p>
          <a:p>
            <a:pPr marL="0" marR="0" lvl="0" indent="0" algn="l" rtl="0">
              <a:lnSpc>
                <a:spcPct val="100000"/>
              </a:lnSpc>
              <a:spcBef>
                <a:spcPts val="0"/>
              </a:spcBef>
              <a:spcAft>
                <a:spcPts val="0"/>
              </a:spcAft>
              <a:buClr>
                <a:srgbClr val="000000"/>
              </a:buClr>
              <a:buSzPct val="25000"/>
              <a:buFont typeface="Arial"/>
              <a:buNone/>
            </a:pPr>
            <a:endParaRPr sz="1400" b="0" i="0" u="none" strike="noStrike" cap="none">
              <a:solidFill>
                <a:srgbClr val="000000"/>
              </a:solidFill>
              <a:latin typeface="Arial"/>
              <a:ea typeface="Arial"/>
              <a:cs typeface="Arial"/>
              <a:sym typeface="Arial"/>
            </a:endParaRPr>
          </a:p>
        </p:txBody>
      </p:sp>
      <p:graphicFrame>
        <p:nvGraphicFramePr>
          <p:cNvPr id="587" name="Shape 587"/>
          <p:cNvGraphicFramePr/>
          <p:nvPr/>
        </p:nvGraphicFramePr>
        <p:xfrm>
          <a:off x="422487" y="1253375"/>
          <a:ext cx="8409825" cy="3746700"/>
        </p:xfrm>
        <a:graphic>
          <a:graphicData uri="http://schemas.openxmlformats.org/drawingml/2006/table">
            <a:tbl>
              <a:tblPr>
                <a:noFill/>
                <a:tableStyleId>{0B462395-AEED-47BD-9A5C-0B3710BF65EF}</a:tableStyleId>
              </a:tblPr>
              <a:tblGrid>
                <a:gridCol w="2803275"/>
                <a:gridCol w="2803275"/>
                <a:gridCol w="2803275"/>
              </a:tblGrid>
              <a:tr h="701050">
                <a:tc>
                  <a:txBody>
                    <a:bodyPr/>
                    <a:lstStyle/>
                    <a:p>
                      <a:pPr marL="0" marR="0" lvl="0" indent="0" algn="ctr" rtl="0">
                        <a:lnSpc>
                          <a:spcPct val="100000"/>
                        </a:lnSpc>
                        <a:spcBef>
                          <a:spcPts val="0"/>
                        </a:spcBef>
                        <a:spcAft>
                          <a:spcPts val="0"/>
                        </a:spcAft>
                        <a:buClr>
                          <a:srgbClr val="000000"/>
                        </a:buClr>
                        <a:buSzPct val="25000"/>
                        <a:buFont typeface="Arial"/>
                        <a:buNone/>
                      </a:pPr>
                      <a:r>
                        <a:rPr lang="ja" sz="1400" u="none" strike="noStrike" cap="none"/>
                        <a:t>状況的原因</a:t>
                      </a:r>
                    </a:p>
                    <a:p>
                      <a:pPr marL="0" marR="0" lvl="0" indent="0" algn="ctr" rtl="0">
                        <a:lnSpc>
                          <a:spcPct val="100000"/>
                        </a:lnSpc>
                        <a:spcBef>
                          <a:spcPts val="0"/>
                        </a:spcBef>
                        <a:spcAft>
                          <a:spcPts val="0"/>
                        </a:spcAft>
                        <a:buClr>
                          <a:srgbClr val="000000"/>
                        </a:buClr>
                        <a:buSzPct val="25000"/>
                        <a:buFont typeface="Arial"/>
                        <a:buNone/>
                      </a:pPr>
                      <a:endParaRPr sz="1400" u="none" strike="noStrike" cap="none"/>
                    </a:p>
                  </a:txBody>
                  <a:tcPr marL="91425" marR="91425" marT="91425" marB="91425" anchor="ctr"/>
                </a:tc>
                <a:tc>
                  <a:txBody>
                    <a:bodyPr/>
                    <a:lstStyle/>
                    <a:p>
                      <a:pPr marL="0" marR="0" lvl="0" indent="0" algn="ctr" rtl="0">
                        <a:lnSpc>
                          <a:spcPct val="100000"/>
                        </a:lnSpc>
                        <a:spcBef>
                          <a:spcPts val="0"/>
                        </a:spcBef>
                        <a:spcAft>
                          <a:spcPts val="0"/>
                        </a:spcAft>
                        <a:buClr>
                          <a:srgbClr val="000000"/>
                        </a:buClr>
                        <a:buSzPct val="25000"/>
                        <a:buFont typeface="Arial"/>
                        <a:buNone/>
                      </a:pPr>
                      <a:r>
                        <a:rPr lang="ja" sz="1400" u="none" strike="noStrike" cap="none"/>
                        <a:t>格差に関する意識と価値の</a:t>
                      </a:r>
                    </a:p>
                    <a:p>
                      <a:pPr marL="0" marR="0" lvl="0" indent="0" algn="ctr" rtl="0">
                        <a:lnSpc>
                          <a:spcPct val="100000"/>
                        </a:lnSpc>
                        <a:spcBef>
                          <a:spcPts val="0"/>
                        </a:spcBef>
                        <a:spcAft>
                          <a:spcPts val="0"/>
                        </a:spcAft>
                        <a:buClr>
                          <a:srgbClr val="000000"/>
                        </a:buClr>
                        <a:buSzPct val="25000"/>
                        <a:buFont typeface="Arial"/>
                        <a:buNone/>
                      </a:pPr>
                      <a:r>
                        <a:rPr lang="ja" sz="1400" u="none" strike="noStrike" cap="none"/>
                        <a:t>所有権意識</a:t>
                      </a:r>
                    </a:p>
                    <a:p>
                      <a:pPr marL="0" marR="0" lvl="0" indent="0" algn="l" rtl="0">
                        <a:lnSpc>
                          <a:spcPct val="100000"/>
                        </a:lnSpc>
                        <a:spcBef>
                          <a:spcPts val="0"/>
                        </a:spcBef>
                        <a:spcAft>
                          <a:spcPts val="0"/>
                        </a:spcAft>
                        <a:buClr>
                          <a:srgbClr val="000000"/>
                        </a:buClr>
                        <a:buSzPct val="25000"/>
                        <a:buFont typeface="Arial"/>
                        <a:buNone/>
                      </a:pPr>
                      <a:endParaRPr sz="1400" u="none" strike="noStrike" cap="none"/>
                    </a:p>
                  </a:txBody>
                  <a:tcPr marL="91425" marR="91425" marT="91425" marB="91425" anchor="ctr"/>
                </a:tc>
                <a:tc>
                  <a:txBody>
                    <a:bodyPr/>
                    <a:lstStyle/>
                    <a:p>
                      <a:pPr marL="0" marR="0" lvl="0" indent="0" algn="l" rtl="0">
                        <a:lnSpc>
                          <a:spcPct val="100000"/>
                        </a:lnSpc>
                        <a:spcBef>
                          <a:spcPts val="0"/>
                        </a:spcBef>
                        <a:spcAft>
                          <a:spcPts val="0"/>
                        </a:spcAft>
                        <a:buClr>
                          <a:srgbClr val="000000"/>
                        </a:buClr>
                        <a:buSzPct val="25000"/>
                        <a:buFont typeface="Arial"/>
                        <a:buNone/>
                      </a:pPr>
                      <a:r>
                        <a:rPr lang="ja" sz="1400" u="none" strike="noStrike" cap="none"/>
                        <a:t>その結果として生じる情動</a:t>
                      </a:r>
                    </a:p>
                    <a:p>
                      <a:pPr marL="0" marR="0" lvl="0" indent="0" algn="l" rtl="0">
                        <a:lnSpc>
                          <a:spcPct val="100000"/>
                        </a:lnSpc>
                        <a:spcBef>
                          <a:spcPts val="0"/>
                        </a:spcBef>
                        <a:spcAft>
                          <a:spcPts val="0"/>
                        </a:spcAft>
                        <a:buClr>
                          <a:srgbClr val="000000"/>
                        </a:buClr>
                        <a:buSzPct val="25000"/>
                        <a:buFont typeface="Arial"/>
                        <a:buNone/>
                      </a:pPr>
                      <a:endParaRPr sz="1400" u="none" strike="noStrike" cap="none"/>
                    </a:p>
                  </a:txBody>
                  <a:tcPr marL="91425" marR="91425" marT="91425" marB="91425" anchor="ctr"/>
                </a:tc>
              </a:tr>
              <a:tr h="882800">
                <a:tc rowSpan="2">
                  <a:txBody>
                    <a:bodyPr/>
                    <a:lstStyle/>
                    <a:p>
                      <a:pPr marL="0" marR="0" lvl="0" indent="0" algn="ctr" rtl="0">
                        <a:lnSpc>
                          <a:spcPct val="100000"/>
                        </a:lnSpc>
                        <a:spcBef>
                          <a:spcPts val="0"/>
                        </a:spcBef>
                        <a:spcAft>
                          <a:spcPts val="0"/>
                        </a:spcAft>
                        <a:buClr>
                          <a:srgbClr val="000000"/>
                        </a:buClr>
                        <a:buSzPct val="25000"/>
                        <a:buFont typeface="Arial"/>
                        <a:buNone/>
                      </a:pPr>
                      <a:r>
                        <a:rPr lang="ja" sz="1400" u="none" strike="noStrike" cap="none"/>
                        <a:t>自己の願望する価値が</a:t>
                      </a:r>
                    </a:p>
                    <a:p>
                      <a:pPr marL="0" marR="0" lvl="0" indent="0" algn="ctr" rtl="0">
                        <a:lnSpc>
                          <a:spcPct val="100000"/>
                        </a:lnSpc>
                        <a:spcBef>
                          <a:spcPts val="0"/>
                        </a:spcBef>
                        <a:spcAft>
                          <a:spcPts val="0"/>
                        </a:spcAft>
                        <a:buClr>
                          <a:srgbClr val="000000"/>
                        </a:buClr>
                        <a:buSzPct val="25000"/>
                        <a:buFont typeface="Arial"/>
                        <a:buNone/>
                      </a:pPr>
                      <a:r>
                        <a:rPr lang="ja" sz="1400" u="none" strike="noStrike" cap="none"/>
                        <a:t>他者に帰属していること</a:t>
                      </a:r>
                    </a:p>
                    <a:p>
                      <a:pPr marL="0" marR="0" lvl="0" indent="0" algn="ctr" rtl="0">
                        <a:lnSpc>
                          <a:spcPct val="100000"/>
                        </a:lnSpc>
                        <a:spcBef>
                          <a:spcPts val="0"/>
                        </a:spcBef>
                        <a:spcAft>
                          <a:spcPts val="0"/>
                        </a:spcAft>
                        <a:buClr>
                          <a:srgbClr val="000000"/>
                        </a:buClr>
                        <a:buSzPct val="25000"/>
                        <a:buFont typeface="Arial"/>
                        <a:buNone/>
                      </a:pPr>
                      <a:endParaRPr sz="1400" u="none" strike="noStrike" cap="none"/>
                    </a:p>
                  </a:txBody>
                  <a:tcPr marL="91425" marR="91425" marT="91425" marB="91425" anchor="ctr"/>
                </a:tc>
                <a:tc>
                  <a:txBody>
                    <a:bodyPr/>
                    <a:lstStyle/>
                    <a:p>
                      <a:pPr marL="0" marR="0" lvl="0" indent="0" algn="ctr" rtl="0">
                        <a:lnSpc>
                          <a:spcPct val="100000"/>
                        </a:lnSpc>
                        <a:spcBef>
                          <a:spcPts val="0"/>
                        </a:spcBef>
                        <a:spcAft>
                          <a:spcPts val="0"/>
                        </a:spcAft>
                        <a:buClr>
                          <a:srgbClr val="FF0000"/>
                        </a:buClr>
                        <a:buSzPct val="25000"/>
                        <a:buFont typeface="Arial"/>
                        <a:buNone/>
                      </a:pPr>
                      <a:r>
                        <a:rPr lang="ja" sz="1400" u="none" strike="noStrike" cap="none">
                          <a:solidFill>
                            <a:srgbClr val="FF0000"/>
                          </a:solidFill>
                        </a:rPr>
                        <a:t>価値保持格差を容認</a:t>
                      </a:r>
                    </a:p>
                    <a:p>
                      <a:pPr marL="0" marR="0" lvl="0" indent="0" algn="ctr" rtl="0">
                        <a:lnSpc>
                          <a:spcPct val="100000"/>
                        </a:lnSpc>
                        <a:spcBef>
                          <a:spcPts val="0"/>
                        </a:spcBef>
                        <a:spcAft>
                          <a:spcPts val="0"/>
                        </a:spcAft>
                        <a:buClr>
                          <a:srgbClr val="000000"/>
                        </a:buClr>
                        <a:buSzPct val="25000"/>
                        <a:buFont typeface="Arial"/>
                        <a:buNone/>
                      </a:pPr>
                      <a:r>
                        <a:rPr lang="ja" sz="1400" u="none" strike="noStrike" cap="none"/>
                        <a:t>(格差是正を求めない)</a:t>
                      </a:r>
                    </a:p>
                  </a:txBody>
                  <a:tcPr marL="91425" marR="91425" marT="91425" marB="91425" anchor="ctr"/>
                </a:tc>
                <a:tc>
                  <a:txBody>
                    <a:bodyPr/>
                    <a:lstStyle/>
                    <a:p>
                      <a:pPr marL="0" marR="0" lvl="0" indent="0" algn="ctr" rtl="0">
                        <a:lnSpc>
                          <a:spcPct val="100000"/>
                        </a:lnSpc>
                        <a:spcBef>
                          <a:spcPts val="0"/>
                        </a:spcBef>
                        <a:spcAft>
                          <a:spcPts val="0"/>
                        </a:spcAft>
                        <a:buClr>
                          <a:schemeClr val="dk1"/>
                        </a:buClr>
                        <a:buSzPct val="25000"/>
                        <a:buFont typeface="Arial"/>
                        <a:buNone/>
                      </a:pPr>
                      <a:r>
                        <a:rPr lang="ja" sz="1400" b="1" u="none" strike="noStrike" cap="none">
                          <a:solidFill>
                            <a:schemeClr val="dk1"/>
                          </a:solidFill>
                        </a:rPr>
                        <a:t>羨望</a:t>
                      </a:r>
                    </a:p>
                    <a:p>
                      <a:pPr marL="0" marR="0" lvl="0" indent="0" algn="ctr" rtl="0">
                        <a:lnSpc>
                          <a:spcPct val="100000"/>
                        </a:lnSpc>
                        <a:spcBef>
                          <a:spcPts val="0"/>
                        </a:spcBef>
                        <a:spcAft>
                          <a:spcPts val="0"/>
                        </a:spcAft>
                        <a:buClr>
                          <a:schemeClr val="dk1"/>
                        </a:buClr>
                        <a:buSzPct val="25000"/>
                        <a:buFont typeface="Arial"/>
                        <a:buNone/>
                      </a:pPr>
                      <a:r>
                        <a:rPr lang="ja" sz="1400" u="none" strike="noStrike" cap="none">
                          <a:solidFill>
                            <a:schemeClr val="dk1"/>
                          </a:solidFill>
                        </a:rPr>
                        <a:t>(価値が他者に帰属することへの諦観・格差への諦観)</a:t>
                      </a:r>
                    </a:p>
                    <a:p>
                      <a:pPr marL="0" marR="0" lvl="0" indent="0" algn="ctr" rtl="0">
                        <a:lnSpc>
                          <a:spcPct val="100000"/>
                        </a:lnSpc>
                        <a:spcBef>
                          <a:spcPts val="0"/>
                        </a:spcBef>
                        <a:spcAft>
                          <a:spcPts val="0"/>
                        </a:spcAft>
                        <a:buClr>
                          <a:srgbClr val="000000"/>
                        </a:buClr>
                        <a:buSzPct val="25000"/>
                        <a:buFont typeface="Arial"/>
                        <a:buNone/>
                      </a:pPr>
                      <a:endParaRPr sz="1400" u="none" strike="noStrike" cap="none"/>
                    </a:p>
                  </a:txBody>
                  <a:tcPr marL="91425" marR="91425" marT="91425" marB="91425" anchor="ctr"/>
                </a:tc>
              </a:tr>
              <a:tr h="701050">
                <a:tc vMerge="1">
                  <a:txBody>
                    <a:bodyPr/>
                    <a:lstStyle/>
                    <a:p>
                      <a:endParaRPr lang="ja-JP"/>
                    </a:p>
                  </a:txBody>
                  <a:tcPr/>
                </a:tc>
                <a:tc>
                  <a:txBody>
                    <a:bodyPr/>
                    <a:lstStyle/>
                    <a:p>
                      <a:pPr marL="0" marR="0" lvl="0" indent="0" algn="ctr" rtl="0">
                        <a:lnSpc>
                          <a:spcPct val="100000"/>
                        </a:lnSpc>
                        <a:spcBef>
                          <a:spcPts val="0"/>
                        </a:spcBef>
                        <a:spcAft>
                          <a:spcPts val="0"/>
                        </a:spcAft>
                        <a:buClr>
                          <a:srgbClr val="FF0000"/>
                        </a:buClr>
                        <a:buSzPct val="25000"/>
                        <a:buFont typeface="Arial"/>
                        <a:buNone/>
                      </a:pPr>
                      <a:r>
                        <a:rPr lang="ja" sz="1400" u="none" strike="noStrike" cap="none">
                          <a:solidFill>
                            <a:srgbClr val="FF0000"/>
                          </a:solidFill>
                        </a:rPr>
                        <a:t>価値保持格差を否認</a:t>
                      </a:r>
                    </a:p>
                    <a:p>
                      <a:pPr marL="0" marR="0" lvl="0" indent="0" algn="ctr" rtl="0">
                        <a:lnSpc>
                          <a:spcPct val="100000"/>
                        </a:lnSpc>
                        <a:spcBef>
                          <a:spcPts val="0"/>
                        </a:spcBef>
                        <a:spcAft>
                          <a:spcPts val="0"/>
                        </a:spcAft>
                        <a:buClr>
                          <a:srgbClr val="000000"/>
                        </a:buClr>
                        <a:buSzPct val="25000"/>
                        <a:buFont typeface="Arial"/>
                        <a:buNone/>
                      </a:pPr>
                      <a:r>
                        <a:rPr lang="ja" sz="1400" u="none" strike="noStrike" cap="none"/>
                        <a:t>(格差の是正を願望)</a:t>
                      </a:r>
                    </a:p>
                  </a:txBody>
                  <a:tcPr marL="91425" marR="91425" marT="91425" marB="91425" anchor="ctr"/>
                </a:tc>
                <a:tc>
                  <a:txBody>
                    <a:bodyPr/>
                    <a:lstStyle/>
                    <a:p>
                      <a:pPr marL="0" marR="0" lvl="0" indent="0" algn="ctr" rtl="0">
                        <a:lnSpc>
                          <a:spcPct val="100000"/>
                        </a:lnSpc>
                        <a:spcBef>
                          <a:spcPts val="0"/>
                        </a:spcBef>
                        <a:spcAft>
                          <a:spcPts val="0"/>
                        </a:spcAft>
                        <a:buClr>
                          <a:srgbClr val="000000"/>
                        </a:buClr>
                        <a:buSzPct val="25000"/>
                        <a:buFont typeface="Arial"/>
                        <a:buNone/>
                      </a:pPr>
                      <a:r>
                        <a:rPr lang="ja" sz="1400" b="1" u="none" strike="noStrike" cap="none">
                          <a:solidFill>
                            <a:schemeClr val="dk1"/>
                          </a:solidFill>
                        </a:rPr>
                        <a:t>妬み</a:t>
                      </a:r>
                    </a:p>
                    <a:p>
                      <a:pPr marL="0" marR="0" lvl="0" indent="0" algn="ctr" rtl="0">
                        <a:lnSpc>
                          <a:spcPct val="100000"/>
                        </a:lnSpc>
                        <a:spcBef>
                          <a:spcPts val="0"/>
                        </a:spcBef>
                        <a:spcAft>
                          <a:spcPts val="0"/>
                        </a:spcAft>
                        <a:buClr>
                          <a:srgbClr val="000000"/>
                        </a:buClr>
                        <a:buSzPct val="25000"/>
                        <a:buFont typeface="Arial"/>
                        <a:buNone/>
                      </a:pPr>
                      <a:r>
                        <a:rPr lang="ja" sz="1400" u="none" strike="noStrike" cap="none">
                          <a:solidFill>
                            <a:schemeClr val="dk1"/>
                          </a:solidFill>
                        </a:rPr>
                        <a:t>(価値が自己に帰属しないことへの怒り・格差への怒り)</a:t>
                      </a:r>
                    </a:p>
                  </a:txBody>
                  <a:tcPr marL="91425" marR="91425" marT="91425" marB="91425" anchor="ctr"/>
                </a:tc>
              </a:tr>
              <a:tr h="1064550">
                <a:tc>
                  <a:txBody>
                    <a:bodyPr/>
                    <a:lstStyle/>
                    <a:p>
                      <a:pPr marL="0" marR="0" lvl="0" indent="0" algn="ctr" rtl="0">
                        <a:lnSpc>
                          <a:spcPct val="100000"/>
                        </a:lnSpc>
                        <a:spcBef>
                          <a:spcPts val="0"/>
                        </a:spcBef>
                        <a:spcAft>
                          <a:spcPts val="0"/>
                        </a:spcAft>
                        <a:buClr>
                          <a:srgbClr val="000000"/>
                        </a:buClr>
                        <a:buSzPct val="25000"/>
                        <a:buFont typeface="Arial"/>
                        <a:buNone/>
                      </a:pPr>
                      <a:r>
                        <a:rPr lang="ja" sz="1400" u="none" strike="noStrike" cap="none"/>
                        <a:t>自己に帰属する価値を</a:t>
                      </a:r>
                    </a:p>
                    <a:p>
                      <a:pPr marL="0" marR="0" lvl="0" indent="0" algn="ctr" rtl="0">
                        <a:lnSpc>
                          <a:spcPct val="100000"/>
                        </a:lnSpc>
                        <a:spcBef>
                          <a:spcPts val="0"/>
                        </a:spcBef>
                        <a:spcAft>
                          <a:spcPts val="0"/>
                        </a:spcAft>
                        <a:buClr>
                          <a:srgbClr val="000000"/>
                        </a:buClr>
                        <a:buSzPct val="25000"/>
                        <a:buFont typeface="Arial"/>
                        <a:buNone/>
                      </a:pPr>
                      <a:r>
                        <a:rPr lang="ja" sz="1400" u="none" strike="noStrike" cap="none"/>
                        <a:t>他者が願望していること</a:t>
                      </a:r>
                    </a:p>
                    <a:p>
                      <a:pPr marL="0" marR="0" lvl="0" indent="0" algn="ctr" rtl="0">
                        <a:lnSpc>
                          <a:spcPct val="100000"/>
                        </a:lnSpc>
                        <a:spcBef>
                          <a:spcPts val="0"/>
                        </a:spcBef>
                        <a:spcAft>
                          <a:spcPts val="0"/>
                        </a:spcAft>
                        <a:buClr>
                          <a:srgbClr val="000000"/>
                        </a:buClr>
                        <a:buSzPct val="25000"/>
                        <a:buFont typeface="Arial"/>
                        <a:buNone/>
                      </a:pPr>
                      <a:endParaRPr sz="1400" u="none" strike="noStrike" cap="none"/>
                    </a:p>
                  </a:txBody>
                  <a:tcPr marL="91425" marR="91425" marT="91425" marB="91425" anchor="ctr"/>
                </a:tc>
                <a:tc>
                  <a:txBody>
                    <a:bodyPr/>
                    <a:lstStyle/>
                    <a:p>
                      <a:pPr marL="0" marR="0" lvl="0" indent="0" algn="ctr" rtl="0">
                        <a:lnSpc>
                          <a:spcPct val="100000"/>
                        </a:lnSpc>
                        <a:spcBef>
                          <a:spcPts val="0"/>
                        </a:spcBef>
                        <a:spcAft>
                          <a:spcPts val="0"/>
                        </a:spcAft>
                        <a:buClr>
                          <a:srgbClr val="000000"/>
                        </a:buClr>
                        <a:buSzPct val="25000"/>
                        <a:buFont typeface="Arial"/>
                        <a:buNone/>
                      </a:pPr>
                      <a:r>
                        <a:rPr lang="ja" sz="1400" u="none" strike="noStrike" cap="none"/>
                        <a:t>価値の自己専有を正当化</a:t>
                      </a:r>
                    </a:p>
                    <a:p>
                      <a:pPr marL="0" marR="0" lvl="0" indent="0" algn="ctr" rtl="0">
                        <a:lnSpc>
                          <a:spcPct val="100000"/>
                        </a:lnSpc>
                        <a:spcBef>
                          <a:spcPts val="0"/>
                        </a:spcBef>
                        <a:spcAft>
                          <a:spcPts val="0"/>
                        </a:spcAft>
                        <a:buClr>
                          <a:srgbClr val="000000"/>
                        </a:buClr>
                        <a:buSzPct val="25000"/>
                        <a:buFont typeface="Arial"/>
                        <a:buNone/>
                      </a:pPr>
                      <a:r>
                        <a:rPr lang="ja" sz="1400" u="none" strike="noStrike" cap="none"/>
                        <a:t>(個別的格差を当然視)</a:t>
                      </a:r>
                    </a:p>
                  </a:txBody>
                  <a:tcPr marL="91425" marR="91425" marT="91425" marB="91425" anchor="ctr"/>
                </a:tc>
                <a:tc>
                  <a:txBody>
                    <a:bodyPr/>
                    <a:lstStyle/>
                    <a:p>
                      <a:pPr marL="0" marR="0" lvl="0" indent="0" algn="ctr" rtl="0">
                        <a:lnSpc>
                          <a:spcPct val="100000"/>
                        </a:lnSpc>
                        <a:spcBef>
                          <a:spcPts val="0"/>
                        </a:spcBef>
                        <a:spcAft>
                          <a:spcPts val="0"/>
                        </a:spcAft>
                        <a:buClr>
                          <a:srgbClr val="000000"/>
                        </a:buClr>
                        <a:buSzPct val="25000"/>
                        <a:buFont typeface="Arial"/>
                        <a:buNone/>
                      </a:pPr>
                      <a:r>
                        <a:rPr lang="ja" sz="1400" b="1" u="none" strike="noStrike" cap="none"/>
                        <a:t>嫉妬</a:t>
                      </a:r>
                    </a:p>
                    <a:p>
                      <a:pPr marL="0" marR="0" lvl="0" indent="0" algn="ctr" rtl="0">
                        <a:lnSpc>
                          <a:spcPct val="100000"/>
                        </a:lnSpc>
                        <a:spcBef>
                          <a:spcPts val="0"/>
                        </a:spcBef>
                        <a:spcAft>
                          <a:spcPts val="0"/>
                        </a:spcAft>
                        <a:buClr>
                          <a:srgbClr val="000000"/>
                        </a:buClr>
                        <a:buSzPct val="25000"/>
                        <a:buFont typeface="Arial"/>
                        <a:buNone/>
                      </a:pPr>
                      <a:r>
                        <a:rPr lang="ja" sz="1400" u="none" strike="noStrike" cap="none"/>
                        <a:t>(価値が他者に帰属することへの不安と恐れと怒り・占有侵犯への怒り)</a:t>
                      </a:r>
                    </a:p>
                  </a:txBody>
                  <a:tcPr marL="91425" marR="91425" marT="91425" marB="91425" anchor="ctr"/>
                </a:tc>
              </a:tr>
            </a:tbl>
          </a:graphicData>
        </a:graphic>
      </p:graphicFrame>
      <p:sp>
        <p:nvSpPr>
          <p:cNvPr id="588" name="Shape 588"/>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51</a:t>
            </a:fld>
            <a:endParaRPr lang="ja" sz="1400" b="0" i="0" u="none" strike="noStrike" cap="none">
              <a:solidFill>
                <a:schemeClr val="dk2"/>
              </a:solidFill>
              <a:latin typeface="Lato"/>
              <a:ea typeface="Lato"/>
              <a:cs typeface="Lato"/>
              <a:sym typeface="Lato"/>
            </a:endParaRPr>
          </a:p>
        </p:txBody>
      </p:sp>
      <p:pic>
        <p:nvPicPr>
          <p:cNvPr id="589" name="Shape 589"/>
          <p:cNvPicPr preferRelativeResize="0"/>
          <p:nvPr/>
        </p:nvPicPr>
        <p:blipFill rotWithShape="1">
          <a:blip r:embed="rId3">
            <a:alphaModFix/>
          </a:blip>
          <a:srcRect b="16575"/>
          <a:stretch/>
        </p:blipFill>
        <p:spPr>
          <a:xfrm>
            <a:off x="6671146" y="351575"/>
            <a:ext cx="1556699" cy="901799"/>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593"/>
        <p:cNvGrpSpPr/>
        <p:nvPr/>
      </p:nvGrpSpPr>
      <p:grpSpPr>
        <a:xfrm>
          <a:off x="0" y="0"/>
          <a:ext cx="0" cy="0"/>
          <a:chOff x="0" y="0"/>
          <a:chExt cx="0" cy="0"/>
        </a:xfrm>
      </p:grpSpPr>
      <p:sp>
        <p:nvSpPr>
          <p:cNvPr id="594" name="Shape 594"/>
          <p:cNvSpPr txBox="1">
            <a:spLocks noGrp="1"/>
          </p:cNvSpPr>
          <p:nvPr>
            <p:ph type="title"/>
          </p:nvPr>
        </p:nvSpPr>
        <p:spPr>
          <a:xfrm>
            <a:off x="311700" y="391350"/>
            <a:ext cx="8520599" cy="626100"/>
          </a:xfrm>
          <a:prstGeom prst="rect">
            <a:avLst/>
          </a:prstGeom>
        </p:spPr>
        <p:txBody>
          <a:bodyPr lIns="91425" tIns="91425" rIns="91425" bIns="91425" anchor="t" anchorCtr="0">
            <a:noAutofit/>
          </a:bodyPr>
          <a:lstStyle/>
          <a:p>
            <a:pPr lvl="0">
              <a:spcBef>
                <a:spcPts val="0"/>
              </a:spcBef>
              <a:buNone/>
            </a:pPr>
            <a:r>
              <a:rPr lang="ja"/>
              <a:t>仮説導出＜妬み・羨望の構成＞</a:t>
            </a:r>
          </a:p>
        </p:txBody>
      </p:sp>
      <p:sp>
        <p:nvSpPr>
          <p:cNvPr id="595" name="Shape 595"/>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a:spcBef>
                <a:spcPts val="0"/>
              </a:spcBef>
              <a:buNone/>
            </a:pPr>
            <a:r>
              <a:rPr lang="ja"/>
              <a:t>　</a:t>
            </a:r>
          </a:p>
        </p:txBody>
      </p:sp>
      <p:sp>
        <p:nvSpPr>
          <p:cNvPr id="596" name="Shape 596"/>
          <p:cNvSpPr txBox="1">
            <a:spLocks noGrp="1"/>
          </p:cNvSpPr>
          <p:nvPr>
            <p:ph type="sldNum" idx="12"/>
          </p:nvPr>
        </p:nvSpPr>
        <p:spPr>
          <a:xfrm>
            <a:off x="8490250" y="4681008"/>
            <a:ext cx="548699" cy="393600"/>
          </a:xfrm>
          <a:prstGeom prst="rect">
            <a:avLst/>
          </a:prstGeom>
        </p:spPr>
        <p:txBody>
          <a:bodyPr lIns="91425" tIns="91425" rIns="91425" bIns="91425" anchor="ctr" anchorCtr="0">
            <a:noAutofit/>
          </a:bodyPr>
          <a:lstStyle/>
          <a:p>
            <a:pPr lvl="0">
              <a:spcBef>
                <a:spcPts val="0"/>
              </a:spcBef>
              <a:buClr>
                <a:srgbClr val="000000"/>
              </a:buClr>
              <a:buSzPct val="25000"/>
              <a:buFont typeface="Arial"/>
              <a:buNone/>
            </a:pPr>
            <a:fld id="{00000000-1234-1234-1234-123412341234}" type="slidenum">
              <a:rPr lang="en-US" altLang="ja"/>
              <a:t>52</a:t>
            </a:fld>
            <a:endParaRPr lang="ja"/>
          </a:p>
        </p:txBody>
      </p:sp>
      <p:pic>
        <p:nvPicPr>
          <p:cNvPr id="597" name="Shape 597"/>
          <p:cNvPicPr preferRelativeResize="0"/>
          <p:nvPr/>
        </p:nvPicPr>
        <p:blipFill>
          <a:blip r:embed="rId3">
            <a:alphaModFix/>
          </a:blip>
          <a:stretch>
            <a:fillRect/>
          </a:stretch>
        </p:blipFill>
        <p:spPr>
          <a:xfrm>
            <a:off x="1533875" y="1152475"/>
            <a:ext cx="5519774" cy="3817849"/>
          </a:xfrm>
          <a:prstGeom prst="rect">
            <a:avLst/>
          </a:prstGeom>
          <a:noFill/>
          <a:ln>
            <a:noFill/>
          </a:ln>
        </p:spPr>
      </p:pic>
      <p:sp>
        <p:nvSpPr>
          <p:cNvPr id="598" name="Shape 598"/>
          <p:cNvSpPr txBox="1"/>
          <p:nvPr/>
        </p:nvSpPr>
        <p:spPr>
          <a:xfrm>
            <a:off x="959250" y="1473975"/>
            <a:ext cx="1539599" cy="626100"/>
          </a:xfrm>
          <a:prstGeom prst="rect">
            <a:avLst/>
          </a:prstGeom>
          <a:noFill/>
          <a:ln>
            <a:noFill/>
          </a:ln>
        </p:spPr>
        <p:txBody>
          <a:bodyPr lIns="91425" tIns="91425" rIns="91425" bIns="91425" anchor="t" anchorCtr="0">
            <a:noAutofit/>
          </a:bodyPr>
          <a:lstStyle/>
          <a:p>
            <a:pPr lvl="0" rtl="0">
              <a:spcBef>
                <a:spcPts val="0"/>
              </a:spcBef>
              <a:buNone/>
            </a:pPr>
            <a:r>
              <a:rPr lang="ja" sz="1800">
                <a:solidFill>
                  <a:srgbClr val="FF0000"/>
                </a:solidFill>
              </a:rPr>
              <a:t>チケットを</a:t>
            </a:r>
          </a:p>
          <a:p>
            <a:pPr lvl="0">
              <a:spcBef>
                <a:spcPts val="0"/>
              </a:spcBef>
              <a:buNone/>
            </a:pPr>
            <a:r>
              <a:rPr lang="ja" sz="1800">
                <a:solidFill>
                  <a:srgbClr val="FF0000"/>
                </a:solidFill>
              </a:rPr>
              <a:t>手に入れた人</a:t>
            </a:r>
          </a:p>
        </p:txBody>
      </p:sp>
      <p:sp>
        <p:nvSpPr>
          <p:cNvPr id="599" name="Shape 599"/>
          <p:cNvSpPr txBox="1"/>
          <p:nvPr/>
        </p:nvSpPr>
        <p:spPr>
          <a:xfrm>
            <a:off x="7053650" y="1387600"/>
            <a:ext cx="1539599" cy="626100"/>
          </a:xfrm>
          <a:prstGeom prst="rect">
            <a:avLst/>
          </a:prstGeom>
          <a:noFill/>
          <a:ln>
            <a:noFill/>
          </a:ln>
        </p:spPr>
        <p:txBody>
          <a:bodyPr lIns="91425" tIns="91425" rIns="91425" bIns="91425" anchor="t" anchorCtr="0">
            <a:noAutofit/>
          </a:bodyPr>
          <a:lstStyle/>
          <a:p>
            <a:pPr lvl="0" rtl="0">
              <a:spcBef>
                <a:spcPts val="0"/>
              </a:spcBef>
              <a:buNone/>
            </a:pPr>
            <a:r>
              <a:rPr lang="ja" sz="1800" b="1">
                <a:solidFill>
                  <a:srgbClr val="FF0000"/>
                </a:solidFill>
              </a:rPr>
              <a:t>コンサート</a:t>
            </a:r>
          </a:p>
          <a:p>
            <a:pPr lvl="0">
              <a:spcBef>
                <a:spcPts val="0"/>
              </a:spcBef>
              <a:buNone/>
            </a:pPr>
            <a:r>
              <a:rPr lang="ja" sz="1800" b="1">
                <a:solidFill>
                  <a:srgbClr val="FF0000"/>
                </a:solidFill>
              </a:rPr>
              <a:t>チケット</a:t>
            </a:r>
          </a:p>
        </p:txBody>
      </p:sp>
      <p:sp>
        <p:nvSpPr>
          <p:cNvPr id="600" name="Shape 600"/>
          <p:cNvSpPr/>
          <p:nvPr/>
        </p:nvSpPr>
        <p:spPr>
          <a:xfrm>
            <a:off x="129525" y="3367350"/>
            <a:ext cx="2485200" cy="1381500"/>
          </a:xfrm>
          <a:prstGeom prst="wedgeEllipseCallout">
            <a:avLst>
              <a:gd name="adj1" fmla="val 25824"/>
              <a:gd name="adj2" fmla="val -68011"/>
            </a:avLst>
          </a:prstGeom>
          <a:noFill/>
          <a:ln w="9525" cap="flat" cmpd="sng">
            <a:solidFill>
              <a:srgbClr val="000000"/>
            </a:solidFill>
            <a:prstDash val="solid"/>
            <a:round/>
            <a:headEnd type="none" w="med" len="med"/>
            <a:tailEnd type="none" w="med" len="med"/>
          </a:ln>
        </p:spPr>
        <p:txBody>
          <a:bodyPr lIns="91425" tIns="91425" rIns="91425" bIns="91425" anchor="t" anchorCtr="0">
            <a:noAutofit/>
          </a:bodyPr>
          <a:lstStyle/>
          <a:p>
            <a:pPr lvl="0" algn="ctr" rtl="0">
              <a:spcBef>
                <a:spcPts val="0"/>
              </a:spcBef>
              <a:buNone/>
            </a:pPr>
            <a:r>
              <a:rPr lang="ja" sz="1600" dirty="0"/>
              <a:t>妬みや羨望の</a:t>
            </a:r>
          </a:p>
          <a:p>
            <a:pPr lvl="0" algn="ctr" rtl="0">
              <a:spcBef>
                <a:spcPts val="0"/>
              </a:spcBef>
              <a:buClr>
                <a:srgbClr val="000000"/>
              </a:buClr>
              <a:buSzPct val="25000"/>
              <a:buFont typeface="Arial"/>
              <a:buNone/>
            </a:pPr>
            <a:r>
              <a:rPr lang="ja" sz="1600" dirty="0"/>
              <a:t>向けられる対象は相手の人物</a:t>
            </a:r>
          </a:p>
          <a:p>
            <a:pPr lvl="0">
              <a:spcBef>
                <a:spcPts val="0"/>
              </a:spcBef>
              <a:buNone/>
            </a:pPr>
            <a:endParaRPr dirty="0"/>
          </a:p>
        </p:txBody>
      </p:sp>
      <p:pic>
        <p:nvPicPr>
          <p:cNvPr id="601" name="Shape 601"/>
          <p:cNvPicPr preferRelativeResize="0"/>
          <p:nvPr/>
        </p:nvPicPr>
        <p:blipFill rotWithShape="1">
          <a:blip r:embed="rId4">
            <a:alphaModFix/>
          </a:blip>
          <a:srcRect/>
          <a:stretch/>
        </p:blipFill>
        <p:spPr>
          <a:xfrm>
            <a:off x="6269408" y="2449951"/>
            <a:ext cx="2874599" cy="229890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605"/>
        <p:cNvGrpSpPr/>
        <p:nvPr/>
      </p:nvGrpSpPr>
      <p:grpSpPr>
        <a:xfrm>
          <a:off x="0" y="0"/>
          <a:ext cx="0" cy="0"/>
          <a:chOff x="0" y="0"/>
          <a:chExt cx="0" cy="0"/>
        </a:xfrm>
      </p:grpSpPr>
      <p:pic>
        <p:nvPicPr>
          <p:cNvPr id="606" name="Shape 606"/>
          <p:cNvPicPr preferRelativeResize="0"/>
          <p:nvPr/>
        </p:nvPicPr>
        <p:blipFill rotWithShape="1">
          <a:blip r:embed="rId3">
            <a:alphaModFix/>
          </a:blip>
          <a:srcRect l="24755"/>
          <a:stretch/>
        </p:blipFill>
        <p:spPr>
          <a:xfrm>
            <a:off x="0" y="1017450"/>
            <a:ext cx="3131825" cy="2913724"/>
          </a:xfrm>
          <a:prstGeom prst="rect">
            <a:avLst/>
          </a:prstGeom>
          <a:noFill/>
          <a:ln>
            <a:noFill/>
          </a:ln>
        </p:spPr>
      </p:pic>
      <p:sp>
        <p:nvSpPr>
          <p:cNvPr id="607" name="Shape 607"/>
          <p:cNvSpPr/>
          <p:nvPr/>
        </p:nvSpPr>
        <p:spPr>
          <a:xfrm>
            <a:off x="1671325" y="3145300"/>
            <a:ext cx="5778600" cy="1760538"/>
          </a:xfrm>
          <a:prstGeom prst="rect">
            <a:avLst/>
          </a:prstGeom>
          <a:solidFill>
            <a:srgbClr val="C9DAF8"/>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608" name="Shape 608"/>
          <p:cNvSpPr txBox="1">
            <a:spLocks noGrp="1"/>
          </p:cNvSpPr>
          <p:nvPr>
            <p:ph type="title"/>
          </p:nvPr>
        </p:nvSpPr>
        <p:spPr>
          <a:xfrm>
            <a:off x="311700" y="391350"/>
            <a:ext cx="8520599" cy="626100"/>
          </a:xfrm>
          <a:prstGeom prst="rect">
            <a:avLst/>
          </a:prstGeom>
        </p:spPr>
        <p:txBody>
          <a:bodyPr lIns="91425" tIns="91425" rIns="91425" bIns="91425" anchor="t" anchorCtr="0">
            <a:noAutofit/>
          </a:bodyPr>
          <a:lstStyle/>
          <a:p>
            <a:pPr lvl="0">
              <a:spcBef>
                <a:spcPts val="0"/>
              </a:spcBef>
              <a:buNone/>
            </a:pPr>
            <a:r>
              <a:rPr lang="ja"/>
              <a:t>仮説導出＜妬み・羨望の共通点＞</a:t>
            </a:r>
          </a:p>
        </p:txBody>
      </p:sp>
      <p:sp>
        <p:nvSpPr>
          <p:cNvPr id="609" name="Shape 609"/>
          <p:cNvSpPr txBox="1">
            <a:spLocks noGrp="1"/>
          </p:cNvSpPr>
          <p:nvPr>
            <p:ph type="body" idx="1"/>
          </p:nvPr>
        </p:nvSpPr>
        <p:spPr>
          <a:xfrm>
            <a:off x="311700" y="1141025"/>
            <a:ext cx="8520599" cy="3416400"/>
          </a:xfrm>
          <a:prstGeom prst="rect">
            <a:avLst/>
          </a:prstGeom>
        </p:spPr>
        <p:txBody>
          <a:bodyPr lIns="91425" tIns="91425" rIns="91425" bIns="91425" anchor="t" anchorCtr="0">
            <a:noAutofit/>
          </a:bodyPr>
          <a:lstStyle/>
          <a:p>
            <a:pPr lvl="0">
              <a:spcBef>
                <a:spcPts val="0"/>
              </a:spcBef>
              <a:buNone/>
            </a:pPr>
            <a:r>
              <a:rPr lang="ja"/>
              <a:t>　</a:t>
            </a:r>
          </a:p>
        </p:txBody>
      </p:sp>
      <p:sp>
        <p:nvSpPr>
          <p:cNvPr id="610" name="Shape 610"/>
          <p:cNvSpPr txBox="1">
            <a:spLocks noGrp="1"/>
          </p:cNvSpPr>
          <p:nvPr>
            <p:ph type="sldNum" idx="12"/>
          </p:nvPr>
        </p:nvSpPr>
        <p:spPr>
          <a:xfrm>
            <a:off x="8490250" y="4681008"/>
            <a:ext cx="548699" cy="393600"/>
          </a:xfrm>
          <a:prstGeom prst="rect">
            <a:avLst/>
          </a:prstGeom>
        </p:spPr>
        <p:txBody>
          <a:bodyPr lIns="91425" tIns="91425" rIns="91425" bIns="91425" anchor="ctr" anchorCtr="0">
            <a:noAutofit/>
          </a:bodyPr>
          <a:lstStyle/>
          <a:p>
            <a:pPr lvl="0">
              <a:spcBef>
                <a:spcPts val="0"/>
              </a:spcBef>
              <a:buClr>
                <a:srgbClr val="000000"/>
              </a:buClr>
              <a:buSzPct val="25000"/>
              <a:buFont typeface="Arial"/>
              <a:buNone/>
            </a:pPr>
            <a:fld id="{00000000-1234-1234-1234-123412341234}" type="slidenum">
              <a:rPr lang="en-US" altLang="ja"/>
              <a:t>53</a:t>
            </a:fld>
            <a:endParaRPr lang="ja"/>
          </a:p>
        </p:txBody>
      </p:sp>
      <p:pic>
        <p:nvPicPr>
          <p:cNvPr id="611" name="Shape 611"/>
          <p:cNvPicPr preferRelativeResize="0"/>
          <p:nvPr/>
        </p:nvPicPr>
        <p:blipFill>
          <a:blip r:embed="rId4">
            <a:alphaModFix/>
          </a:blip>
          <a:stretch>
            <a:fillRect/>
          </a:stretch>
        </p:blipFill>
        <p:spPr>
          <a:xfrm>
            <a:off x="7088500" y="2799262"/>
            <a:ext cx="2537648" cy="1903225"/>
          </a:xfrm>
          <a:prstGeom prst="rect">
            <a:avLst/>
          </a:prstGeom>
          <a:noFill/>
          <a:ln>
            <a:noFill/>
          </a:ln>
        </p:spPr>
      </p:pic>
      <p:sp>
        <p:nvSpPr>
          <p:cNvPr id="612" name="Shape 612"/>
          <p:cNvSpPr txBox="1"/>
          <p:nvPr/>
        </p:nvSpPr>
        <p:spPr>
          <a:xfrm>
            <a:off x="1671325" y="3123813"/>
            <a:ext cx="5827899" cy="1557401"/>
          </a:xfrm>
          <a:prstGeom prst="rect">
            <a:avLst/>
          </a:prstGeom>
          <a:noFill/>
          <a:ln>
            <a:noFill/>
          </a:ln>
        </p:spPr>
        <p:txBody>
          <a:bodyPr lIns="91425" tIns="91425" rIns="91425" bIns="91425" anchor="t" anchorCtr="0">
            <a:noAutofit/>
          </a:bodyPr>
          <a:lstStyle/>
          <a:p>
            <a:pPr lvl="0" algn="ctr" rtl="0">
              <a:spcBef>
                <a:spcPts val="0"/>
              </a:spcBef>
              <a:buNone/>
            </a:pPr>
            <a:r>
              <a:rPr lang="ja" sz="1800" dirty="0"/>
              <a:t>自我関与は態度を形成する対象と事業が、個人の価値領域の中心に関連する程度を表した概念（青木，2010b）</a:t>
            </a:r>
          </a:p>
          <a:p>
            <a:pPr lvl="0" algn="ctr" rtl="0">
              <a:spcBef>
                <a:spcPts val="0"/>
              </a:spcBef>
              <a:buNone/>
            </a:pPr>
            <a:r>
              <a:rPr lang="ja" dirty="0"/>
              <a:t>⇩</a:t>
            </a:r>
          </a:p>
          <a:p>
            <a:pPr lvl="0" algn="ctr" rtl="0">
              <a:spcBef>
                <a:spcPts val="0"/>
              </a:spcBef>
              <a:buNone/>
            </a:pPr>
            <a:r>
              <a:rPr lang="ja" sz="1800" dirty="0"/>
              <a:t>消費者個々人にとっての事象の重要性</a:t>
            </a:r>
          </a:p>
          <a:p>
            <a:pPr lvl="0" algn="ctr" rtl="0">
              <a:spcBef>
                <a:spcPts val="0"/>
              </a:spcBef>
              <a:buNone/>
            </a:pPr>
            <a:r>
              <a:rPr lang="ja" sz="1800" dirty="0"/>
              <a:t>もしくは目的と関連性にあるものとしている。 </a:t>
            </a:r>
          </a:p>
          <a:p>
            <a:pPr lvl="0">
              <a:spcBef>
                <a:spcPts val="0"/>
              </a:spcBef>
              <a:buNone/>
            </a:pPr>
            <a:endParaRPr sz="2400" dirty="0"/>
          </a:p>
        </p:txBody>
      </p:sp>
      <p:sp>
        <p:nvSpPr>
          <p:cNvPr id="613" name="Shape 613"/>
          <p:cNvSpPr/>
          <p:nvPr/>
        </p:nvSpPr>
        <p:spPr>
          <a:xfrm>
            <a:off x="2310825" y="1363275"/>
            <a:ext cx="5038499" cy="1414500"/>
          </a:xfrm>
          <a:prstGeom prst="cloudCallout">
            <a:avLst>
              <a:gd name="adj1" fmla="val -62937"/>
              <a:gd name="adj2" fmla="val 2299"/>
            </a:avLst>
          </a:prstGeom>
          <a:solidFill>
            <a:srgbClr val="FCE5CD"/>
          </a:solidFill>
          <a:ln w="9525" cap="flat" cmpd="sng">
            <a:solidFill>
              <a:srgbClr val="FF0000"/>
            </a:solidFill>
            <a:prstDash val="solid"/>
            <a:round/>
            <a:headEnd type="none" w="med" len="med"/>
            <a:tailEnd type="none" w="med" len="med"/>
          </a:ln>
        </p:spPr>
        <p:txBody>
          <a:bodyPr lIns="91425" tIns="91425" rIns="91425" bIns="91425" anchor="t" anchorCtr="0">
            <a:noAutofit/>
          </a:bodyPr>
          <a:lstStyle/>
          <a:p>
            <a:pPr lvl="0" algn="ctr" rtl="0">
              <a:spcBef>
                <a:spcPts val="0"/>
              </a:spcBef>
              <a:buNone/>
            </a:pPr>
            <a:r>
              <a:rPr lang="ja" sz="2400"/>
              <a:t>自我関与が高い領域で</a:t>
            </a:r>
          </a:p>
          <a:p>
            <a:pPr lvl="0" algn="ctr" rtl="0">
              <a:spcBef>
                <a:spcPts val="0"/>
              </a:spcBef>
              <a:buNone/>
            </a:pPr>
            <a:r>
              <a:rPr lang="ja" sz="2400"/>
              <a:t>抱かれる感情である</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3"/>
                                        </p:tgtEl>
                                        <p:attrNameLst>
                                          <p:attrName>style.visibility</p:attrName>
                                        </p:attrNameLst>
                                      </p:cBhvr>
                                      <p:to>
                                        <p:strVal val="visible"/>
                                      </p:to>
                                    </p:set>
                                    <p:animEffect transition="in" filter="fade">
                                      <p:cBhvr>
                                        <p:cTn id="7" dur="500"/>
                                        <p:tgtEl>
                                          <p:spTgt spid="6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3"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617"/>
        <p:cNvGrpSpPr/>
        <p:nvPr/>
      </p:nvGrpSpPr>
      <p:grpSpPr>
        <a:xfrm>
          <a:off x="0" y="0"/>
          <a:ext cx="0" cy="0"/>
          <a:chOff x="0" y="0"/>
          <a:chExt cx="0" cy="0"/>
        </a:xfrm>
      </p:grpSpPr>
      <p:sp>
        <p:nvSpPr>
          <p:cNvPr id="618" name="Shape 618"/>
          <p:cNvSpPr txBox="1">
            <a:spLocks noGrp="1"/>
          </p:cNvSpPr>
          <p:nvPr>
            <p:ph type="title"/>
          </p:nvPr>
        </p:nvSpPr>
        <p:spPr>
          <a:xfrm>
            <a:off x="311700" y="391350"/>
            <a:ext cx="8520599" cy="626100"/>
          </a:xfrm>
          <a:prstGeom prst="rect">
            <a:avLst/>
          </a:prstGeom>
        </p:spPr>
        <p:txBody>
          <a:bodyPr lIns="91425" tIns="91425" rIns="91425" bIns="91425" anchor="t" anchorCtr="0">
            <a:noAutofit/>
          </a:bodyPr>
          <a:lstStyle/>
          <a:p>
            <a:pPr lvl="0">
              <a:spcBef>
                <a:spcPts val="0"/>
              </a:spcBef>
              <a:buNone/>
            </a:pPr>
            <a:r>
              <a:rPr lang="ja"/>
              <a:t>仮説導出</a:t>
            </a:r>
          </a:p>
        </p:txBody>
      </p:sp>
      <p:sp>
        <p:nvSpPr>
          <p:cNvPr id="619" name="Shape 619"/>
          <p:cNvSpPr txBox="1">
            <a:spLocks noGrp="1"/>
          </p:cNvSpPr>
          <p:nvPr>
            <p:ph type="body" idx="1"/>
          </p:nvPr>
        </p:nvSpPr>
        <p:spPr>
          <a:xfrm>
            <a:off x="365175" y="1184575"/>
            <a:ext cx="8520599" cy="3416400"/>
          </a:xfrm>
          <a:prstGeom prst="rect">
            <a:avLst/>
          </a:prstGeom>
        </p:spPr>
        <p:txBody>
          <a:bodyPr lIns="91425" tIns="91425" rIns="91425" bIns="91425" anchor="t" anchorCtr="0">
            <a:noAutofit/>
          </a:bodyPr>
          <a:lstStyle/>
          <a:p>
            <a:pPr lvl="0" rtl="0">
              <a:spcBef>
                <a:spcPts val="0"/>
              </a:spcBef>
              <a:buNone/>
            </a:pPr>
            <a:r>
              <a:rPr lang="ja" sz="1800"/>
              <a:t>・比較次元の関連性</a:t>
            </a:r>
            <a:r>
              <a:rPr lang="ja" sz="1800">
                <a:solidFill>
                  <a:srgbClr val="FF0000"/>
                </a:solidFill>
              </a:rPr>
              <a:t>(自分にとっての関与度)が高い</a:t>
            </a:r>
            <a:r>
              <a:rPr lang="ja" sz="1800"/>
              <a:t>ほど妬みを強く感じてしまう。(Salovey&amp;Rodin1988)</a:t>
            </a:r>
          </a:p>
          <a:p>
            <a:pPr lvl="0" rtl="0">
              <a:spcBef>
                <a:spcPts val="0"/>
              </a:spcBef>
              <a:buNone/>
            </a:pPr>
            <a:endParaRPr/>
          </a:p>
          <a:p>
            <a:pPr lvl="0" rtl="0">
              <a:spcBef>
                <a:spcPts val="0"/>
              </a:spcBef>
              <a:buClr>
                <a:srgbClr val="000000"/>
              </a:buClr>
              <a:buSzPct val="61111"/>
              <a:buFont typeface="Arial"/>
              <a:buNone/>
            </a:pPr>
            <a:r>
              <a:rPr lang="ja" sz="1800"/>
              <a:t>・自己関与到底及び得ない財貨や属性を持つ近くの他者に対して抱かれる心情である羨望は</a:t>
            </a:r>
            <a:r>
              <a:rPr lang="ja" sz="1800">
                <a:solidFill>
                  <a:srgbClr val="FF0000"/>
                </a:solidFill>
              </a:rPr>
              <a:t>自己が離れようもなく深く関与</a:t>
            </a:r>
            <a:r>
              <a:rPr lang="ja" sz="1800"/>
              <a:t>している。</a:t>
            </a:r>
          </a:p>
          <a:p>
            <a:pPr lvl="0" rtl="0">
              <a:spcBef>
                <a:spcPts val="0"/>
              </a:spcBef>
              <a:buClr>
                <a:srgbClr val="000000"/>
              </a:buClr>
              <a:buSzPct val="61111"/>
              <a:buFont typeface="Arial"/>
              <a:buNone/>
            </a:pPr>
            <a:r>
              <a:rPr lang="ja" sz="1800"/>
              <a:t>嫉妬・羨望と自己評価の維持(中里浩明)</a:t>
            </a:r>
          </a:p>
          <a:p>
            <a:pPr lvl="0" rtl="0">
              <a:spcBef>
                <a:spcPts val="0"/>
              </a:spcBef>
              <a:buClr>
                <a:srgbClr val="000000"/>
              </a:buClr>
              <a:buSzPct val="61111"/>
              <a:buFont typeface="Arial"/>
              <a:buNone/>
            </a:pPr>
            <a:endParaRPr sz="1800"/>
          </a:p>
          <a:p>
            <a:pPr lvl="0" rtl="0">
              <a:spcBef>
                <a:spcPts val="0"/>
              </a:spcBef>
              <a:buClr>
                <a:srgbClr val="000000"/>
              </a:buClr>
              <a:buSzPct val="61111"/>
              <a:buFont typeface="Arial"/>
              <a:buNone/>
            </a:pPr>
            <a:r>
              <a:rPr lang="ja" sz="1800"/>
              <a:t>・自分の気持ちである</a:t>
            </a:r>
            <a:r>
              <a:rPr lang="ja" sz="1800">
                <a:solidFill>
                  <a:srgbClr val="FF0000"/>
                </a:solidFill>
              </a:rPr>
              <a:t>「自我」が関与</a:t>
            </a:r>
            <a:r>
              <a:rPr lang="ja" sz="1800"/>
              <a:t>すればするほど対象への愛着は高まる。</a:t>
            </a:r>
          </a:p>
          <a:p>
            <a:pPr lvl="0" rtl="0">
              <a:spcBef>
                <a:spcPts val="0"/>
              </a:spcBef>
              <a:buNone/>
            </a:pPr>
            <a:endParaRPr sz="1800"/>
          </a:p>
          <a:p>
            <a:pPr lvl="0" rtl="0">
              <a:spcBef>
                <a:spcPts val="0"/>
              </a:spcBef>
              <a:buClr>
                <a:srgbClr val="000000"/>
              </a:buClr>
              <a:buSzPct val="61111"/>
              <a:buFont typeface="Arial"/>
              <a:buNone/>
            </a:pPr>
            <a:endParaRPr sz="1800"/>
          </a:p>
          <a:p>
            <a:pPr lvl="0" rtl="0">
              <a:spcBef>
                <a:spcPts val="0"/>
              </a:spcBef>
              <a:buClr>
                <a:srgbClr val="000000"/>
              </a:buClr>
              <a:buSzPct val="25000"/>
              <a:buFont typeface="Arial"/>
              <a:buNone/>
            </a:pPr>
            <a:endParaRPr/>
          </a:p>
          <a:p>
            <a:pPr lvl="0">
              <a:spcBef>
                <a:spcPts val="0"/>
              </a:spcBef>
              <a:buNone/>
            </a:pPr>
            <a:endParaRPr/>
          </a:p>
        </p:txBody>
      </p:sp>
      <p:sp>
        <p:nvSpPr>
          <p:cNvPr id="620" name="Shape 620"/>
          <p:cNvSpPr txBox="1">
            <a:spLocks noGrp="1"/>
          </p:cNvSpPr>
          <p:nvPr>
            <p:ph type="sldNum" idx="12"/>
          </p:nvPr>
        </p:nvSpPr>
        <p:spPr>
          <a:xfrm>
            <a:off x="8490250" y="4681008"/>
            <a:ext cx="548699" cy="393600"/>
          </a:xfrm>
          <a:prstGeom prst="rect">
            <a:avLst/>
          </a:prstGeom>
        </p:spPr>
        <p:txBody>
          <a:bodyPr lIns="91425" tIns="91425" rIns="91425" bIns="91425" anchor="ctr" anchorCtr="0">
            <a:noAutofit/>
          </a:bodyPr>
          <a:lstStyle/>
          <a:p>
            <a:pPr lvl="0">
              <a:spcBef>
                <a:spcPts val="0"/>
              </a:spcBef>
              <a:buClr>
                <a:srgbClr val="000000"/>
              </a:buClr>
              <a:buSzPct val="25000"/>
              <a:buFont typeface="Arial"/>
              <a:buNone/>
            </a:pPr>
            <a:fld id="{00000000-1234-1234-1234-123412341234}" type="slidenum">
              <a:rPr lang="en-US" altLang="ja"/>
              <a:t>54</a:t>
            </a:fld>
            <a:endParaRPr lang="ja"/>
          </a:p>
        </p:txBody>
      </p:sp>
    </p:spTree>
  </p:cSld>
  <p:clrMapOvr>
    <a:masterClrMapping/>
  </p:clrMapOvr>
  <p:transition spd="slow">
    <p:cut/>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632"/>
        <p:cNvGrpSpPr/>
        <p:nvPr/>
      </p:nvGrpSpPr>
      <p:grpSpPr>
        <a:xfrm>
          <a:off x="0" y="0"/>
          <a:ext cx="0" cy="0"/>
          <a:chOff x="0" y="0"/>
          <a:chExt cx="0" cy="0"/>
        </a:xfrm>
      </p:grpSpPr>
      <p:sp>
        <p:nvSpPr>
          <p:cNvPr id="633" name="Shape 633"/>
          <p:cNvSpPr txBox="1">
            <a:spLocks noGrp="1"/>
          </p:cNvSpPr>
          <p:nvPr>
            <p:ph type="body" idx="1"/>
          </p:nvPr>
        </p:nvSpPr>
        <p:spPr>
          <a:xfrm>
            <a:off x="311700" y="956000"/>
            <a:ext cx="8520599" cy="3416400"/>
          </a:xfrm>
          <a:prstGeom prst="rect">
            <a:avLst/>
          </a:prstGeom>
        </p:spPr>
        <p:txBody>
          <a:bodyPr lIns="91425" tIns="91425" rIns="91425" bIns="91425" anchor="t" anchorCtr="0">
            <a:noAutofit/>
          </a:bodyPr>
          <a:lstStyle/>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a:spcBef>
                <a:spcPts val="0"/>
              </a:spcBef>
              <a:buNone/>
            </a:pPr>
            <a:endParaRPr/>
          </a:p>
        </p:txBody>
      </p:sp>
      <p:sp>
        <p:nvSpPr>
          <p:cNvPr id="634" name="Shape 634"/>
          <p:cNvSpPr txBox="1">
            <a:spLocks noGrp="1"/>
          </p:cNvSpPr>
          <p:nvPr>
            <p:ph type="title"/>
          </p:nvPr>
        </p:nvSpPr>
        <p:spPr>
          <a:xfrm>
            <a:off x="311700" y="187850"/>
            <a:ext cx="8520599" cy="626100"/>
          </a:xfrm>
          <a:prstGeom prst="rect">
            <a:avLst/>
          </a:prstGeom>
        </p:spPr>
        <p:txBody>
          <a:bodyPr lIns="91425" tIns="91425" rIns="91425" bIns="91425" anchor="t" anchorCtr="0">
            <a:noAutofit/>
          </a:bodyPr>
          <a:lstStyle/>
          <a:p>
            <a:pPr lvl="0" rtl="0">
              <a:spcBef>
                <a:spcPts val="0"/>
              </a:spcBef>
              <a:buNone/>
            </a:pPr>
            <a:r>
              <a:rPr lang="ja"/>
              <a:t>仮説導出</a:t>
            </a:r>
          </a:p>
          <a:p>
            <a:pPr lvl="0">
              <a:spcBef>
                <a:spcPts val="0"/>
              </a:spcBef>
              <a:buNone/>
            </a:pPr>
            <a:r>
              <a:rPr lang="ja"/>
              <a:t>　</a:t>
            </a:r>
          </a:p>
        </p:txBody>
      </p:sp>
      <p:sp>
        <p:nvSpPr>
          <p:cNvPr id="635" name="Shape 635"/>
          <p:cNvSpPr txBox="1">
            <a:spLocks noGrp="1"/>
          </p:cNvSpPr>
          <p:nvPr>
            <p:ph type="sldNum" idx="12"/>
          </p:nvPr>
        </p:nvSpPr>
        <p:spPr>
          <a:xfrm>
            <a:off x="8490250" y="4681008"/>
            <a:ext cx="548699" cy="393600"/>
          </a:xfrm>
          <a:prstGeom prst="rect">
            <a:avLst/>
          </a:prstGeom>
        </p:spPr>
        <p:txBody>
          <a:bodyPr lIns="91425" tIns="91425" rIns="91425" bIns="91425" anchor="ctr" anchorCtr="0">
            <a:noAutofit/>
          </a:bodyPr>
          <a:lstStyle/>
          <a:p>
            <a:pPr lvl="0">
              <a:spcBef>
                <a:spcPts val="0"/>
              </a:spcBef>
              <a:buClr>
                <a:srgbClr val="000000"/>
              </a:buClr>
              <a:buSzPct val="25000"/>
              <a:buFont typeface="Arial"/>
              <a:buNone/>
            </a:pPr>
            <a:fld id="{00000000-1234-1234-1234-123412341234}" type="slidenum">
              <a:rPr lang="en-US" altLang="ja"/>
              <a:t>55</a:t>
            </a:fld>
            <a:endParaRPr lang="ja"/>
          </a:p>
        </p:txBody>
      </p:sp>
      <p:sp>
        <p:nvSpPr>
          <p:cNvPr id="636" name="Shape 636"/>
          <p:cNvSpPr/>
          <p:nvPr/>
        </p:nvSpPr>
        <p:spPr>
          <a:xfrm>
            <a:off x="781275" y="738687"/>
            <a:ext cx="1957283" cy="1433808"/>
          </a:xfrm>
          <a:prstGeom prst="cloud">
            <a:avLst/>
          </a:prstGeom>
          <a:solidFill>
            <a:srgbClr val="FCE5CD"/>
          </a:solidFill>
          <a:ln w="9525" cap="flat" cmpd="sng">
            <a:solidFill>
              <a:srgbClr val="FF9900"/>
            </a:solidFill>
            <a:prstDash val="solid"/>
            <a:round/>
            <a:headEnd type="none" w="med" len="med"/>
            <a:tailEnd type="none" w="med" len="med"/>
          </a:ln>
        </p:spPr>
        <p:txBody>
          <a:bodyPr lIns="91425" tIns="91425" rIns="91425" bIns="91425" anchor="ctr" anchorCtr="0">
            <a:noAutofit/>
          </a:bodyPr>
          <a:lstStyle/>
          <a:p>
            <a:pPr lvl="0" rtl="0">
              <a:spcBef>
                <a:spcPts val="0"/>
              </a:spcBef>
              <a:buNone/>
            </a:pPr>
            <a:endParaRPr/>
          </a:p>
          <a:p>
            <a:pPr lvl="0" algn="ctr" rtl="0">
              <a:spcBef>
                <a:spcPts val="0"/>
              </a:spcBef>
              <a:buNone/>
            </a:pPr>
            <a:r>
              <a:rPr lang="ja"/>
              <a:t>自我関与度が高い</a:t>
            </a:r>
          </a:p>
          <a:p>
            <a:pPr lvl="0">
              <a:spcBef>
                <a:spcPts val="0"/>
              </a:spcBef>
              <a:buNone/>
            </a:pPr>
            <a:endParaRPr/>
          </a:p>
        </p:txBody>
      </p:sp>
      <p:sp>
        <p:nvSpPr>
          <p:cNvPr id="637" name="Shape 637"/>
          <p:cNvSpPr/>
          <p:nvPr/>
        </p:nvSpPr>
        <p:spPr>
          <a:xfrm>
            <a:off x="6244700" y="846189"/>
            <a:ext cx="1349999" cy="1203900"/>
          </a:xfrm>
          <a:prstGeom prst="heart">
            <a:avLst/>
          </a:prstGeom>
          <a:solidFill>
            <a:srgbClr val="F4CCCC"/>
          </a:solidFill>
          <a:ln w="9525" cap="flat" cmpd="sng">
            <a:solidFill>
              <a:srgbClr val="FF0000"/>
            </a:solidFill>
            <a:prstDash val="solid"/>
            <a:round/>
            <a:headEnd type="none" w="med" len="med"/>
            <a:tailEnd type="none" w="med" len="med"/>
          </a:ln>
        </p:spPr>
        <p:txBody>
          <a:bodyPr lIns="91425" tIns="91425" rIns="91425" bIns="91425" anchor="ctr" anchorCtr="0">
            <a:noAutofit/>
          </a:bodyPr>
          <a:lstStyle/>
          <a:p>
            <a:pPr lvl="0" rtl="0">
              <a:spcBef>
                <a:spcPts val="0"/>
              </a:spcBef>
              <a:buNone/>
            </a:pPr>
            <a:endParaRPr/>
          </a:p>
          <a:p>
            <a:pPr lvl="0" algn="ctr" rtl="0">
              <a:spcBef>
                <a:spcPts val="0"/>
              </a:spcBef>
              <a:buNone/>
            </a:pPr>
            <a:r>
              <a:rPr lang="ja"/>
              <a:t>愛着</a:t>
            </a:r>
          </a:p>
          <a:p>
            <a:pPr lvl="0">
              <a:spcBef>
                <a:spcPts val="0"/>
              </a:spcBef>
              <a:buNone/>
            </a:pPr>
            <a:endParaRPr/>
          </a:p>
        </p:txBody>
      </p:sp>
      <p:sp>
        <p:nvSpPr>
          <p:cNvPr id="638" name="Shape 638"/>
          <p:cNvSpPr/>
          <p:nvPr/>
        </p:nvSpPr>
        <p:spPr>
          <a:xfrm>
            <a:off x="3710524" y="2336612"/>
            <a:ext cx="2011545" cy="1188972"/>
          </a:xfrm>
          <a:prstGeom prst="irregularSeal1">
            <a:avLst/>
          </a:prstGeom>
          <a:solidFill>
            <a:srgbClr val="FFE599"/>
          </a:solidFill>
          <a:ln w="9525" cap="flat" cmpd="sng">
            <a:solidFill>
              <a:srgbClr val="FFFF00"/>
            </a:solidFill>
            <a:prstDash val="solid"/>
            <a:round/>
            <a:headEnd type="none" w="med" len="med"/>
            <a:tailEnd type="none" w="med" len="med"/>
          </a:ln>
        </p:spPr>
        <p:txBody>
          <a:bodyPr lIns="91425" tIns="91425" rIns="91425" bIns="91425" anchor="ctr" anchorCtr="0">
            <a:noAutofit/>
          </a:bodyPr>
          <a:lstStyle/>
          <a:p>
            <a:pPr lvl="0" rtl="0">
              <a:spcBef>
                <a:spcPts val="0"/>
              </a:spcBef>
              <a:buNone/>
            </a:pPr>
            <a:endParaRPr dirty="0"/>
          </a:p>
          <a:p>
            <a:pPr lvl="0" rtl="0">
              <a:spcBef>
                <a:spcPts val="0"/>
              </a:spcBef>
              <a:buNone/>
            </a:pPr>
            <a:r>
              <a:rPr lang="ja" dirty="0"/>
              <a:t>羨望・妬み</a:t>
            </a:r>
          </a:p>
          <a:p>
            <a:pPr lvl="0">
              <a:spcBef>
                <a:spcPts val="0"/>
              </a:spcBef>
              <a:buNone/>
            </a:pPr>
            <a:endParaRPr dirty="0"/>
          </a:p>
        </p:txBody>
      </p:sp>
      <p:sp>
        <p:nvSpPr>
          <p:cNvPr id="639" name="Shape 639"/>
          <p:cNvSpPr/>
          <p:nvPr/>
        </p:nvSpPr>
        <p:spPr>
          <a:xfrm rot="5400000">
            <a:off x="1926175" y="1854924"/>
            <a:ext cx="1051499" cy="1855499"/>
          </a:xfrm>
          <a:prstGeom prst="bentUpArrow">
            <a:avLst>
              <a:gd name="adj1" fmla="val 39800"/>
              <a:gd name="adj2" fmla="val 42393"/>
              <a:gd name="adj3" fmla="val 47896"/>
            </a:avLst>
          </a:prstGeom>
          <a:solidFill>
            <a:srgbClr val="C9DAF8"/>
          </a:solidFill>
          <a:ln w="9525" cap="flat" cmpd="sng">
            <a:solidFill>
              <a:srgbClr val="4A86E8"/>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640" name="Shape 640"/>
          <p:cNvSpPr txBox="1"/>
          <p:nvPr/>
        </p:nvSpPr>
        <p:spPr>
          <a:xfrm>
            <a:off x="1930325" y="2697900"/>
            <a:ext cx="548699" cy="333000"/>
          </a:xfrm>
          <a:prstGeom prst="rect">
            <a:avLst/>
          </a:prstGeom>
          <a:noFill/>
          <a:ln>
            <a:noFill/>
          </a:ln>
        </p:spPr>
        <p:txBody>
          <a:bodyPr lIns="91425" tIns="91425" rIns="91425" bIns="91425" anchor="t" anchorCtr="0">
            <a:noAutofit/>
          </a:bodyPr>
          <a:lstStyle/>
          <a:p>
            <a:pPr lvl="0">
              <a:spcBef>
                <a:spcPts val="0"/>
              </a:spcBef>
              <a:buNone/>
            </a:pPr>
            <a:r>
              <a:rPr lang="ja"/>
              <a:t>格差</a:t>
            </a:r>
          </a:p>
        </p:txBody>
      </p:sp>
      <p:sp>
        <p:nvSpPr>
          <p:cNvPr id="641" name="Shape 641"/>
          <p:cNvSpPr/>
          <p:nvPr/>
        </p:nvSpPr>
        <p:spPr>
          <a:xfrm>
            <a:off x="5827975" y="2138450"/>
            <a:ext cx="1597500" cy="1051499"/>
          </a:xfrm>
          <a:prstGeom prst="bentUpArrow">
            <a:avLst>
              <a:gd name="adj1" fmla="val 41833"/>
              <a:gd name="adj2" fmla="val 46887"/>
              <a:gd name="adj3" fmla="val 25000"/>
            </a:avLst>
          </a:prstGeom>
          <a:solidFill>
            <a:srgbClr val="C9DAF8"/>
          </a:solidFill>
          <a:ln w="9525" cap="flat" cmpd="sng">
            <a:solidFill>
              <a:srgbClr val="3C78D8"/>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642" name="Shape 642"/>
          <p:cNvSpPr/>
          <p:nvPr/>
        </p:nvSpPr>
        <p:spPr>
          <a:xfrm>
            <a:off x="3249150" y="1289100"/>
            <a:ext cx="2645700" cy="333000"/>
          </a:xfrm>
          <a:prstGeom prst="rightArrow">
            <a:avLst>
              <a:gd name="adj1" fmla="val 50000"/>
              <a:gd name="adj2" fmla="val 50000"/>
            </a:avLst>
          </a:prstGeom>
          <a:solidFill>
            <a:srgbClr val="C9DAF8"/>
          </a:solidFill>
          <a:ln w="9525" cap="flat" cmpd="sng">
            <a:solidFill>
              <a:srgbClr val="3C78D8"/>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643" name="Shape 643"/>
          <p:cNvSpPr txBox="1"/>
          <p:nvPr/>
        </p:nvSpPr>
        <p:spPr>
          <a:xfrm>
            <a:off x="6121075" y="2760275"/>
            <a:ext cx="1011299" cy="393600"/>
          </a:xfrm>
          <a:prstGeom prst="rect">
            <a:avLst/>
          </a:prstGeom>
          <a:noFill/>
          <a:ln>
            <a:noFill/>
          </a:ln>
        </p:spPr>
        <p:txBody>
          <a:bodyPr lIns="91425" tIns="91425" rIns="91425" bIns="91425" anchor="t" anchorCtr="0">
            <a:noAutofit/>
          </a:bodyPr>
          <a:lstStyle/>
          <a:p>
            <a:pPr lvl="0">
              <a:spcBef>
                <a:spcPts val="0"/>
              </a:spcBef>
              <a:buNone/>
            </a:pPr>
            <a:r>
              <a:rPr lang="ja"/>
              <a:t>影響？？</a:t>
            </a:r>
          </a:p>
        </p:txBody>
      </p:sp>
      <p:sp>
        <p:nvSpPr>
          <p:cNvPr id="644" name="Shape 644"/>
          <p:cNvSpPr/>
          <p:nvPr/>
        </p:nvSpPr>
        <p:spPr>
          <a:xfrm>
            <a:off x="536549" y="3864050"/>
            <a:ext cx="8079549" cy="968400"/>
          </a:xfrm>
          <a:prstGeom prst="rect">
            <a:avLst/>
          </a:prstGeom>
          <a:solidFill>
            <a:srgbClr val="B4A7D6"/>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ja" sz="2200"/>
              <a:t>自我関与度が高い領域で他者との格差が感じられると心の中に羨望・妬みを生み出し、その感情が愛着促進に影響を与える</a:t>
            </a:r>
          </a:p>
        </p:txBody>
      </p:sp>
    </p:spTree>
  </p:cSld>
  <p:clrMapOvr>
    <a:masterClrMapping/>
  </p:clrMapOvr>
  <p:transition spd="slow">
    <p:cut/>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648"/>
        <p:cNvGrpSpPr/>
        <p:nvPr/>
      </p:nvGrpSpPr>
      <p:grpSpPr>
        <a:xfrm>
          <a:off x="0" y="0"/>
          <a:ext cx="0" cy="0"/>
          <a:chOff x="0" y="0"/>
          <a:chExt cx="0" cy="0"/>
        </a:xfrm>
      </p:grpSpPr>
      <p:pic>
        <p:nvPicPr>
          <p:cNvPr id="649" name="Shape 649"/>
          <p:cNvPicPr preferRelativeResize="0"/>
          <p:nvPr/>
        </p:nvPicPr>
        <p:blipFill rotWithShape="1">
          <a:blip r:embed="rId3">
            <a:alphaModFix/>
          </a:blip>
          <a:srcRect/>
          <a:stretch/>
        </p:blipFill>
        <p:spPr>
          <a:xfrm rot="39">
            <a:off x="957818" y="2234776"/>
            <a:ext cx="2654309" cy="2355414"/>
          </a:xfrm>
          <a:prstGeom prst="rect">
            <a:avLst/>
          </a:prstGeom>
          <a:noFill/>
          <a:ln>
            <a:noFill/>
          </a:ln>
        </p:spPr>
      </p:pic>
      <p:sp>
        <p:nvSpPr>
          <p:cNvPr id="650" name="Shape 650"/>
          <p:cNvSpPr txBox="1">
            <a:spLocks noGrp="1"/>
          </p:cNvSpPr>
          <p:nvPr>
            <p:ph type="title"/>
          </p:nvPr>
        </p:nvSpPr>
        <p:spPr>
          <a:xfrm>
            <a:off x="311700" y="414250"/>
            <a:ext cx="8520599"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仮説2</a:t>
            </a:r>
          </a:p>
        </p:txBody>
      </p:sp>
      <p:sp>
        <p:nvSpPr>
          <p:cNvPr id="651" name="Shape 651"/>
          <p:cNvSpPr txBox="1">
            <a:spLocks noGrp="1"/>
          </p:cNvSpPr>
          <p:nvPr>
            <p:ph type="body" idx="1"/>
          </p:nvPr>
        </p:nvSpPr>
        <p:spPr>
          <a:xfrm>
            <a:off x="343325" y="1152475"/>
            <a:ext cx="8520599" cy="34164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ct val="25000"/>
              <a:buFont typeface="Arial"/>
              <a:buNone/>
            </a:pPr>
            <a:endParaRPr sz="1400" b="0" i="0" u="none" strike="noStrike" cap="none">
              <a:solidFill>
                <a:srgbClr val="000000"/>
              </a:solidFill>
              <a:latin typeface="Arial"/>
              <a:ea typeface="Arial"/>
              <a:cs typeface="Arial"/>
              <a:sym typeface="Arial"/>
            </a:endParaRPr>
          </a:p>
        </p:txBody>
      </p:sp>
      <p:sp>
        <p:nvSpPr>
          <p:cNvPr id="652" name="Shape 652"/>
          <p:cNvSpPr/>
          <p:nvPr/>
        </p:nvSpPr>
        <p:spPr>
          <a:xfrm>
            <a:off x="3397025" y="1807000"/>
            <a:ext cx="4170300" cy="524100"/>
          </a:xfrm>
          <a:prstGeom prst="wedgeRoundRectCallout">
            <a:avLst>
              <a:gd name="adj1" fmla="val -62200"/>
              <a:gd name="adj2" fmla="val 48602"/>
              <a:gd name="adj3" fmla="val 0"/>
            </a:avLst>
          </a:prstGeom>
          <a:solidFill>
            <a:schemeClr val="lt1"/>
          </a:solidFill>
          <a:ln w="9525" cap="flat" cmpd="sng">
            <a:solidFill>
              <a:srgbClr val="FF9900"/>
            </a:solidFill>
            <a:prstDash val="solid"/>
            <a:round/>
            <a:headEnd type="none" w="med" len="med"/>
            <a:tailEnd type="none" w="med" len="med"/>
          </a:ln>
        </p:spPr>
        <p:txBody>
          <a:bodyPr lIns="91425" tIns="91425" rIns="91425" bIns="91425" anchor="t" anchorCtr="0">
            <a:noAutofit/>
          </a:bodyPr>
          <a:lstStyle/>
          <a:p>
            <a:pPr marL="0" marR="0" lvl="0" indent="0" algn="l" rtl="0">
              <a:lnSpc>
                <a:spcPct val="115000"/>
              </a:lnSpc>
              <a:spcBef>
                <a:spcPts val="0"/>
              </a:spcBef>
              <a:spcAft>
                <a:spcPts val="0"/>
              </a:spcAft>
              <a:buClr>
                <a:schemeClr val="dk1"/>
              </a:buClr>
              <a:buSzPct val="25000"/>
              <a:buFont typeface="Arial"/>
              <a:buNone/>
            </a:pPr>
            <a:r>
              <a:rPr lang="ja" sz="1800" b="1">
                <a:solidFill>
                  <a:schemeClr val="dk2"/>
                </a:solidFill>
              </a:rPr>
              <a:t>妬みと羨望は愛着形成の要因である。</a:t>
            </a:r>
          </a:p>
          <a:p>
            <a:pPr marL="0" marR="0" lvl="0" indent="0" algn="l" rtl="0">
              <a:lnSpc>
                <a:spcPct val="115000"/>
              </a:lnSpc>
              <a:spcBef>
                <a:spcPts val="0"/>
              </a:spcBef>
              <a:spcAft>
                <a:spcPts val="0"/>
              </a:spcAft>
              <a:buClr>
                <a:schemeClr val="dk1"/>
              </a:buClr>
              <a:buFont typeface="Arial"/>
              <a:buNone/>
            </a:pPr>
            <a:endParaRPr sz="1800" b="1">
              <a:solidFill>
                <a:schemeClr val="dk2"/>
              </a:solidFill>
            </a:endParaRPr>
          </a:p>
        </p:txBody>
      </p:sp>
      <p:sp>
        <p:nvSpPr>
          <p:cNvPr id="653" name="Shape 653"/>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56</a:t>
            </a:fld>
            <a:endParaRPr lang="ja" sz="1400" b="0" i="0" u="none" strike="noStrike" cap="none">
              <a:solidFill>
                <a:schemeClr val="dk2"/>
              </a:solidFill>
              <a:latin typeface="Lato"/>
              <a:ea typeface="Lato"/>
              <a:cs typeface="Lato"/>
              <a:sym typeface="Lato"/>
            </a:endParaRPr>
          </a:p>
        </p:txBody>
      </p:sp>
    </p:spTree>
  </p:cSld>
  <p:clrMapOvr>
    <a:masterClrMapping/>
  </p:clrMapOvr>
  <p:transition spd="slow">
    <p:cut/>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657"/>
        <p:cNvGrpSpPr/>
        <p:nvPr/>
      </p:nvGrpSpPr>
      <p:grpSpPr>
        <a:xfrm>
          <a:off x="0" y="0"/>
          <a:ext cx="0" cy="0"/>
          <a:chOff x="0" y="0"/>
          <a:chExt cx="0" cy="0"/>
        </a:xfrm>
      </p:grpSpPr>
      <p:sp>
        <p:nvSpPr>
          <p:cNvPr id="658" name="Shape 658"/>
          <p:cNvSpPr/>
          <p:nvPr/>
        </p:nvSpPr>
        <p:spPr>
          <a:xfrm>
            <a:off x="298100" y="744839"/>
            <a:ext cx="7347038" cy="4167986"/>
          </a:xfrm>
          <a:prstGeom prst="rect">
            <a:avLst/>
          </a:prstGeom>
          <a:solidFill>
            <a:srgbClr val="93C47D"/>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659" name="Shape 659"/>
          <p:cNvSpPr txBox="1">
            <a:spLocks noGrp="1"/>
          </p:cNvSpPr>
          <p:nvPr>
            <p:ph type="title"/>
          </p:nvPr>
        </p:nvSpPr>
        <p:spPr>
          <a:xfrm>
            <a:off x="298100" y="118738"/>
            <a:ext cx="8520599" cy="626100"/>
          </a:xfrm>
          <a:prstGeom prst="rect">
            <a:avLst/>
          </a:prstGeom>
        </p:spPr>
        <p:txBody>
          <a:bodyPr lIns="91425" tIns="91425" rIns="91425" bIns="91425" anchor="t" anchorCtr="0">
            <a:noAutofit/>
          </a:bodyPr>
          <a:lstStyle/>
          <a:p>
            <a:pPr lvl="0">
              <a:spcBef>
                <a:spcPts val="0"/>
              </a:spcBef>
              <a:buNone/>
            </a:pPr>
            <a:r>
              <a:rPr lang="ja" dirty="0"/>
              <a:t>仮説２検証方法</a:t>
            </a:r>
          </a:p>
        </p:txBody>
      </p:sp>
      <p:sp>
        <p:nvSpPr>
          <p:cNvPr id="660" name="Shape 660"/>
          <p:cNvSpPr txBox="1">
            <a:spLocks noGrp="1"/>
          </p:cNvSpPr>
          <p:nvPr>
            <p:ph type="body" idx="1"/>
          </p:nvPr>
        </p:nvSpPr>
        <p:spPr>
          <a:xfrm>
            <a:off x="298100" y="744838"/>
            <a:ext cx="8520599" cy="4168111"/>
          </a:xfrm>
          <a:prstGeom prst="rect">
            <a:avLst/>
          </a:prstGeom>
        </p:spPr>
        <p:txBody>
          <a:bodyPr lIns="91425" tIns="91425" rIns="91425" bIns="91425" anchor="t" anchorCtr="0">
            <a:noAutofit/>
          </a:bodyPr>
          <a:lstStyle/>
          <a:p>
            <a:pPr lvl="0" rtl="0">
              <a:spcBef>
                <a:spcPts val="0"/>
              </a:spcBef>
              <a:buNone/>
            </a:pPr>
            <a:r>
              <a:rPr lang="ja" b="1" dirty="0"/>
              <a:t>2-2　あなたは当選した知人に毎日のようにうらやましさを感じる。　　　　　　　　　　　　　　　　</a:t>
            </a:r>
          </a:p>
          <a:p>
            <a:pPr lvl="0" rtl="0">
              <a:spcBef>
                <a:spcPts val="0"/>
              </a:spcBef>
              <a:buNone/>
            </a:pPr>
            <a:r>
              <a:rPr lang="ja" dirty="0"/>
              <a:t>非常に当てはまらない(1-2-3-4-5-6-7)非常に当てはまる</a:t>
            </a:r>
          </a:p>
          <a:p>
            <a:pPr lvl="0" rtl="0">
              <a:spcBef>
                <a:spcPts val="0"/>
              </a:spcBef>
              <a:buNone/>
            </a:pPr>
            <a:r>
              <a:rPr lang="ja" b="1" dirty="0"/>
              <a:t>2-3　うらやましさを感じると、いつもあなたは苦しみを感じる。</a:t>
            </a:r>
          </a:p>
          <a:p>
            <a:pPr lvl="0" rtl="0">
              <a:spcBef>
                <a:spcPts val="0"/>
              </a:spcBef>
              <a:buNone/>
            </a:pPr>
            <a:r>
              <a:rPr lang="ja" dirty="0"/>
              <a:t>非常に当てはまらない(1-2-3-4-5-6-7)非常に当てはまる　　　　　　　　　　　　　　　　　　　　　　★重回帰分析</a:t>
            </a:r>
          </a:p>
          <a:p>
            <a:pPr lvl="0" rtl="0">
              <a:spcBef>
                <a:spcPts val="0"/>
              </a:spcBef>
              <a:buNone/>
            </a:pPr>
            <a:r>
              <a:rPr lang="ja" b="1" dirty="0"/>
              <a:t>2-4　正直言って、あなたは知人が当選すると苛立ちを覚える。</a:t>
            </a:r>
          </a:p>
          <a:p>
            <a:pPr lvl="0" rtl="0">
              <a:spcBef>
                <a:spcPts val="0"/>
              </a:spcBef>
              <a:buNone/>
            </a:pPr>
            <a:r>
              <a:rPr lang="ja" dirty="0"/>
              <a:t>非常に当てはまらない(1-2-3-4-5-6-7)非常に当てはまる</a:t>
            </a:r>
          </a:p>
          <a:p>
            <a:pPr lvl="0" rtl="0">
              <a:spcBef>
                <a:spcPts val="0"/>
              </a:spcBef>
              <a:buNone/>
            </a:pPr>
            <a:r>
              <a:rPr lang="ja" b="1" dirty="0"/>
              <a:t>2-5　あなたは当選した知人のコンサートチケットを切望する。</a:t>
            </a:r>
          </a:p>
          <a:p>
            <a:pPr lvl="0" rtl="0">
              <a:spcBef>
                <a:spcPts val="0"/>
              </a:spcBef>
              <a:buNone/>
            </a:pPr>
            <a:r>
              <a:rPr lang="ja" dirty="0"/>
              <a:t>非常に当てはまらない(1-2-3-4-5-6-7)非常に当てはまる</a:t>
            </a:r>
          </a:p>
          <a:p>
            <a:pPr lvl="0" rtl="0">
              <a:spcBef>
                <a:spcPts val="0"/>
              </a:spcBef>
              <a:buNone/>
            </a:pPr>
            <a:r>
              <a:rPr lang="ja" b="1" dirty="0"/>
              <a:t>2-6　あなたはコンサートに当選した知人に憧れを抱く。</a:t>
            </a:r>
          </a:p>
          <a:p>
            <a:pPr lvl="0" rtl="0">
              <a:spcBef>
                <a:spcPts val="0"/>
              </a:spcBef>
              <a:buNone/>
            </a:pPr>
            <a:r>
              <a:rPr lang="ja" dirty="0"/>
              <a:t>非常に当てはまらない(1-2-3-4-5-6-7)非常に当てはまる</a:t>
            </a:r>
          </a:p>
          <a:p>
            <a:pPr lvl="0" rtl="0">
              <a:spcBef>
                <a:spcPts val="0"/>
              </a:spcBef>
              <a:buNone/>
            </a:pPr>
            <a:r>
              <a:rPr lang="ja" b="1" dirty="0"/>
              <a:t>2-7　あなたはコンサートに落選した自分の不運を嘆く。</a:t>
            </a:r>
          </a:p>
          <a:p>
            <a:pPr lvl="0" rtl="0">
              <a:spcBef>
                <a:spcPts val="0"/>
              </a:spcBef>
              <a:buNone/>
            </a:pPr>
            <a:r>
              <a:rPr lang="ja" dirty="0"/>
              <a:t>非常に当てはまらない(1-2-3-4-5-6-7)非常に当てはまる</a:t>
            </a:r>
          </a:p>
          <a:p>
            <a:pPr lvl="0" rtl="0">
              <a:spcBef>
                <a:spcPts val="0"/>
              </a:spcBef>
              <a:buNone/>
            </a:pPr>
            <a:r>
              <a:rPr lang="ja" b="1" dirty="0"/>
              <a:t>2-8　あなたは応援している「fanatic」との間に強い結びつきを感じる。</a:t>
            </a:r>
          </a:p>
          <a:p>
            <a:pPr lvl="0" rtl="0">
              <a:spcBef>
                <a:spcPts val="0"/>
              </a:spcBef>
              <a:buNone/>
            </a:pPr>
            <a:r>
              <a:rPr lang="ja" dirty="0"/>
              <a:t>非常に当てはまらない(1-2-3-4-5-6-7)非常に当てはまる</a:t>
            </a:r>
          </a:p>
          <a:p>
            <a:pPr lvl="0" rtl="0">
              <a:spcBef>
                <a:spcPts val="0"/>
              </a:spcBef>
              <a:buNone/>
            </a:pPr>
            <a:r>
              <a:rPr lang="ja" b="1" dirty="0"/>
              <a:t>2-9　あなたにとって応援している「fanatic」はあなたの一部だと思う。</a:t>
            </a:r>
          </a:p>
          <a:p>
            <a:pPr lvl="0" rtl="0">
              <a:spcBef>
                <a:spcPts val="0"/>
              </a:spcBef>
              <a:buNone/>
            </a:pPr>
            <a:r>
              <a:rPr lang="ja" dirty="0"/>
              <a:t>非常に当てはまらない(1-2-3-4-5-6-7)非常に当てはまる</a:t>
            </a:r>
          </a:p>
          <a:p>
            <a:pPr lvl="0" rtl="0">
              <a:spcBef>
                <a:spcPts val="0"/>
              </a:spcBef>
              <a:buNone/>
            </a:pPr>
            <a:r>
              <a:rPr lang="ja" b="1" dirty="0"/>
              <a:t>2-10　あなたにとって応援している「fanatic」は家族、恋人、親友のような存在だ。</a:t>
            </a:r>
          </a:p>
          <a:p>
            <a:pPr lvl="0" rtl="0">
              <a:spcBef>
                <a:spcPts val="0"/>
              </a:spcBef>
              <a:buNone/>
            </a:pPr>
            <a:r>
              <a:rPr lang="ja" dirty="0"/>
              <a:t>非常に当てはまらない(1-2-3-4-5-6-7)非常に当てはまる</a:t>
            </a:r>
          </a:p>
          <a:p>
            <a:pPr lvl="0" rtl="0">
              <a:spcBef>
                <a:spcPts val="0"/>
              </a:spcBef>
              <a:buNone/>
            </a:pPr>
            <a:endParaRPr dirty="0"/>
          </a:p>
          <a:p>
            <a:pPr lvl="0" rtl="0">
              <a:spcBef>
                <a:spcPts val="0"/>
              </a:spcBef>
              <a:buNone/>
            </a:pPr>
            <a:endParaRPr dirty="0"/>
          </a:p>
          <a:p>
            <a:pPr lvl="0" rtl="0">
              <a:spcBef>
                <a:spcPts val="0"/>
              </a:spcBef>
              <a:buNone/>
            </a:pPr>
            <a:endParaRPr dirty="0"/>
          </a:p>
          <a:p>
            <a:pPr lvl="0">
              <a:spcBef>
                <a:spcPts val="0"/>
              </a:spcBef>
              <a:buNone/>
            </a:pPr>
            <a:endParaRPr dirty="0"/>
          </a:p>
        </p:txBody>
      </p:sp>
      <p:sp>
        <p:nvSpPr>
          <p:cNvPr id="661" name="Shape 661"/>
          <p:cNvSpPr txBox="1">
            <a:spLocks noGrp="1"/>
          </p:cNvSpPr>
          <p:nvPr>
            <p:ph type="sldNum" idx="12"/>
          </p:nvPr>
        </p:nvSpPr>
        <p:spPr>
          <a:xfrm>
            <a:off x="8490250" y="4681008"/>
            <a:ext cx="548699" cy="393600"/>
          </a:xfrm>
          <a:prstGeom prst="rect">
            <a:avLst/>
          </a:prstGeom>
        </p:spPr>
        <p:txBody>
          <a:bodyPr lIns="91425" tIns="91425" rIns="91425" bIns="91425" anchor="ctr" anchorCtr="0">
            <a:noAutofit/>
          </a:bodyPr>
          <a:lstStyle/>
          <a:p>
            <a:pPr lvl="0">
              <a:spcBef>
                <a:spcPts val="0"/>
              </a:spcBef>
              <a:buClr>
                <a:srgbClr val="000000"/>
              </a:buClr>
              <a:buSzPct val="25000"/>
              <a:buFont typeface="Arial"/>
              <a:buNone/>
            </a:pPr>
            <a:fld id="{00000000-1234-1234-1234-123412341234}" type="slidenum">
              <a:rPr lang="en-US" altLang="ja"/>
              <a:t>57</a:t>
            </a:fld>
            <a:endParaRPr lang="ja"/>
          </a:p>
        </p:txBody>
      </p:sp>
    </p:spTree>
  </p:cSld>
  <p:clrMapOvr>
    <a:masterClrMapping/>
  </p:clrMapOvr>
  <p:transition spd="slow">
    <p:cut/>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665"/>
        <p:cNvGrpSpPr/>
        <p:nvPr/>
      </p:nvGrpSpPr>
      <p:grpSpPr>
        <a:xfrm>
          <a:off x="0" y="0"/>
          <a:ext cx="0" cy="0"/>
          <a:chOff x="0" y="0"/>
          <a:chExt cx="0" cy="0"/>
        </a:xfrm>
      </p:grpSpPr>
      <p:sp>
        <p:nvSpPr>
          <p:cNvPr id="666" name="Shape 666"/>
          <p:cNvSpPr txBox="1">
            <a:spLocks noGrp="1"/>
          </p:cNvSpPr>
          <p:nvPr>
            <p:ph type="title"/>
          </p:nvPr>
        </p:nvSpPr>
        <p:spPr>
          <a:xfrm>
            <a:off x="311700" y="327625"/>
            <a:ext cx="8520599" cy="626100"/>
          </a:xfrm>
          <a:prstGeom prst="rect">
            <a:avLst/>
          </a:prstGeom>
        </p:spPr>
        <p:txBody>
          <a:bodyPr lIns="91425" tIns="91425" rIns="91425" bIns="91425" anchor="t" anchorCtr="0">
            <a:noAutofit/>
          </a:bodyPr>
          <a:lstStyle/>
          <a:p>
            <a:pPr lvl="0">
              <a:spcBef>
                <a:spcPts val="0"/>
              </a:spcBef>
              <a:buNone/>
            </a:pPr>
            <a:r>
              <a:rPr lang="ja"/>
              <a:t>仮説2の検証方法</a:t>
            </a:r>
          </a:p>
        </p:txBody>
      </p:sp>
      <p:sp>
        <p:nvSpPr>
          <p:cNvPr id="667" name="Shape 667"/>
          <p:cNvSpPr txBox="1">
            <a:spLocks noGrp="1"/>
          </p:cNvSpPr>
          <p:nvPr>
            <p:ph type="body" idx="1"/>
          </p:nvPr>
        </p:nvSpPr>
        <p:spPr>
          <a:xfrm>
            <a:off x="311700" y="1015200"/>
            <a:ext cx="8629499" cy="4023900"/>
          </a:xfrm>
          <a:prstGeom prst="rect">
            <a:avLst/>
          </a:prstGeom>
        </p:spPr>
        <p:txBody>
          <a:bodyPr lIns="91425" tIns="91425" rIns="91425" bIns="91425" anchor="t" anchorCtr="0">
            <a:noAutofit/>
          </a:bodyPr>
          <a:lstStyle/>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r>
              <a:rPr lang="ja"/>
              <a:t>　　</a:t>
            </a:r>
            <a:r>
              <a:rPr lang="ja" sz="1800" b="1" u="sng"/>
              <a:t>5%有意水準</a:t>
            </a:r>
            <a:r>
              <a:rPr lang="ja" b="1"/>
              <a:t>　</a:t>
            </a:r>
            <a:r>
              <a:rPr lang="ja"/>
              <a:t>　　　　　　　　　　　　　　　　　　　　　　　　　　　　　　　　　　　　　　　　　　　　　　　　</a:t>
            </a:r>
          </a:p>
          <a:p>
            <a:pPr lvl="0" rtl="0">
              <a:spcBef>
                <a:spcPts val="0"/>
              </a:spcBef>
              <a:buNone/>
            </a:pPr>
            <a:r>
              <a:rPr lang="ja" sz="1800" b="1"/>
              <a:t>　　　　　　　　　　　　　　　　　　　　　　　　　　　　　　　　　　　　　　　　　　　　　　　　　</a:t>
            </a:r>
          </a:p>
          <a:p>
            <a:pPr lvl="0">
              <a:spcBef>
                <a:spcPts val="0"/>
              </a:spcBef>
              <a:buNone/>
            </a:pPr>
            <a:endParaRPr/>
          </a:p>
        </p:txBody>
      </p:sp>
      <p:sp>
        <p:nvSpPr>
          <p:cNvPr id="668" name="Shape 668"/>
          <p:cNvSpPr txBox="1">
            <a:spLocks noGrp="1"/>
          </p:cNvSpPr>
          <p:nvPr>
            <p:ph type="sldNum" idx="12"/>
          </p:nvPr>
        </p:nvSpPr>
        <p:spPr>
          <a:xfrm>
            <a:off x="8490250" y="4681008"/>
            <a:ext cx="548699" cy="393600"/>
          </a:xfrm>
          <a:prstGeom prst="rect">
            <a:avLst/>
          </a:prstGeom>
        </p:spPr>
        <p:txBody>
          <a:bodyPr lIns="91425" tIns="91425" rIns="91425" bIns="91425" anchor="ctr" anchorCtr="0">
            <a:noAutofit/>
          </a:bodyPr>
          <a:lstStyle/>
          <a:p>
            <a:pPr lvl="0">
              <a:spcBef>
                <a:spcPts val="0"/>
              </a:spcBef>
              <a:buClr>
                <a:srgbClr val="000000"/>
              </a:buClr>
              <a:buSzPct val="25000"/>
              <a:buFont typeface="Arial"/>
              <a:buNone/>
            </a:pPr>
            <a:fld id="{00000000-1234-1234-1234-123412341234}" type="slidenum">
              <a:rPr lang="en-US" altLang="ja"/>
              <a:t>58</a:t>
            </a:fld>
            <a:endParaRPr lang="ja"/>
          </a:p>
        </p:txBody>
      </p:sp>
      <p:pic>
        <p:nvPicPr>
          <p:cNvPr id="669" name="Shape 669"/>
          <p:cNvPicPr preferRelativeResize="0"/>
          <p:nvPr/>
        </p:nvPicPr>
        <p:blipFill>
          <a:blip r:embed="rId3">
            <a:alphaModFix/>
          </a:blip>
          <a:stretch>
            <a:fillRect/>
          </a:stretch>
        </p:blipFill>
        <p:spPr>
          <a:xfrm>
            <a:off x="449700" y="953725"/>
            <a:ext cx="3438525" cy="1857400"/>
          </a:xfrm>
          <a:prstGeom prst="rect">
            <a:avLst/>
          </a:prstGeom>
          <a:noFill/>
          <a:ln>
            <a:noFill/>
          </a:ln>
        </p:spPr>
      </p:pic>
      <p:pic>
        <p:nvPicPr>
          <p:cNvPr id="670" name="Shape 670"/>
          <p:cNvPicPr preferRelativeResize="0"/>
          <p:nvPr/>
        </p:nvPicPr>
        <p:blipFill>
          <a:blip r:embed="rId4">
            <a:alphaModFix/>
          </a:blip>
          <a:stretch>
            <a:fillRect/>
          </a:stretch>
        </p:blipFill>
        <p:spPr>
          <a:xfrm>
            <a:off x="4022175" y="1015198"/>
            <a:ext cx="4810125" cy="1650825"/>
          </a:xfrm>
          <a:prstGeom prst="rect">
            <a:avLst/>
          </a:prstGeom>
          <a:noFill/>
          <a:ln>
            <a:noFill/>
          </a:ln>
        </p:spPr>
      </p:pic>
      <p:pic>
        <p:nvPicPr>
          <p:cNvPr id="671" name="Shape 671"/>
          <p:cNvPicPr preferRelativeResize="0"/>
          <p:nvPr/>
        </p:nvPicPr>
        <p:blipFill>
          <a:blip r:embed="rId5">
            <a:alphaModFix/>
          </a:blip>
          <a:stretch>
            <a:fillRect/>
          </a:stretch>
        </p:blipFill>
        <p:spPr>
          <a:xfrm>
            <a:off x="2550275" y="3186750"/>
            <a:ext cx="4810125" cy="1786974"/>
          </a:xfrm>
          <a:prstGeom prst="rect">
            <a:avLst/>
          </a:prstGeom>
          <a:noFill/>
          <a:ln>
            <a:noFill/>
          </a:ln>
        </p:spPr>
      </p:pic>
      <p:sp>
        <p:nvSpPr>
          <p:cNvPr id="672" name="Shape 672"/>
          <p:cNvSpPr/>
          <p:nvPr/>
        </p:nvSpPr>
        <p:spPr>
          <a:xfrm>
            <a:off x="8292200" y="760925"/>
            <a:ext cx="406199" cy="509399"/>
          </a:xfrm>
          <a:prstGeom prst="downArrow">
            <a:avLst>
              <a:gd name="adj1" fmla="val 50000"/>
              <a:gd name="adj2" fmla="val 50000"/>
            </a:avLst>
          </a:prstGeom>
          <a:solidFill>
            <a:srgbClr val="FF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673" name="Shape 673"/>
          <p:cNvSpPr/>
          <p:nvPr/>
        </p:nvSpPr>
        <p:spPr>
          <a:xfrm>
            <a:off x="6674125" y="3012500"/>
            <a:ext cx="406199" cy="475199"/>
          </a:xfrm>
          <a:prstGeom prst="downArrow">
            <a:avLst>
              <a:gd name="adj1" fmla="val 50000"/>
              <a:gd name="adj2" fmla="val 50000"/>
            </a:avLst>
          </a:prstGeom>
          <a:solidFill>
            <a:srgbClr val="FF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674" name="Shape 674"/>
          <p:cNvSpPr txBox="1"/>
          <p:nvPr/>
        </p:nvSpPr>
        <p:spPr>
          <a:xfrm>
            <a:off x="2816300" y="3084525"/>
            <a:ext cx="4544100" cy="530099"/>
          </a:xfrm>
          <a:prstGeom prst="rect">
            <a:avLst/>
          </a:prstGeom>
          <a:noFill/>
          <a:ln>
            <a:noFill/>
          </a:ln>
        </p:spPr>
        <p:txBody>
          <a:bodyPr lIns="91425" tIns="91425" rIns="91425" bIns="91425" anchor="t" anchorCtr="0">
            <a:noAutofit/>
          </a:bodyPr>
          <a:lstStyle/>
          <a:p>
            <a:pPr lvl="0">
              <a:spcBef>
                <a:spcPts val="0"/>
              </a:spcBef>
              <a:buNone/>
            </a:pPr>
            <a:endParaRPr/>
          </a:p>
        </p:txBody>
      </p:sp>
      <p:sp>
        <p:nvSpPr>
          <p:cNvPr id="675" name="Shape 675"/>
          <p:cNvSpPr txBox="1"/>
          <p:nvPr/>
        </p:nvSpPr>
        <p:spPr>
          <a:xfrm>
            <a:off x="1893325" y="3084525"/>
            <a:ext cx="1609200" cy="276000"/>
          </a:xfrm>
          <a:prstGeom prst="rect">
            <a:avLst/>
          </a:prstGeom>
          <a:noFill/>
          <a:ln>
            <a:noFill/>
          </a:ln>
        </p:spPr>
        <p:txBody>
          <a:bodyPr lIns="91425" tIns="91425" rIns="91425" bIns="91425" anchor="t" anchorCtr="0">
            <a:noAutofit/>
          </a:bodyPr>
          <a:lstStyle/>
          <a:p>
            <a:pPr lvl="0">
              <a:spcBef>
                <a:spcPts val="0"/>
              </a:spcBef>
              <a:buNone/>
            </a:pPr>
            <a:endParaRPr/>
          </a:p>
        </p:txBody>
      </p:sp>
      <p:sp>
        <p:nvSpPr>
          <p:cNvPr id="676" name="Shape 676"/>
          <p:cNvSpPr/>
          <p:nvPr/>
        </p:nvSpPr>
        <p:spPr>
          <a:xfrm>
            <a:off x="2907625" y="2379025"/>
            <a:ext cx="399300" cy="550799"/>
          </a:xfrm>
          <a:prstGeom prst="upArrow">
            <a:avLst>
              <a:gd name="adj1" fmla="val 50000"/>
              <a:gd name="adj2" fmla="val 50000"/>
            </a:avLst>
          </a:prstGeom>
          <a:solidFill>
            <a:srgbClr val="FF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nvGrpSpPr>
          <p:cNvPr id="677" name="Shape 677"/>
          <p:cNvGrpSpPr/>
          <p:nvPr/>
        </p:nvGrpSpPr>
        <p:grpSpPr>
          <a:xfrm>
            <a:off x="7235400" y="2153004"/>
            <a:ext cx="1645775" cy="1427447"/>
            <a:chOff x="7483162" y="3012498"/>
            <a:chExt cx="1335225" cy="1137749"/>
          </a:xfrm>
        </p:grpSpPr>
        <p:pic>
          <p:nvPicPr>
            <p:cNvPr id="678" name="Shape 678"/>
            <p:cNvPicPr preferRelativeResize="0"/>
            <p:nvPr/>
          </p:nvPicPr>
          <p:blipFill rotWithShape="1">
            <a:blip r:embed="rId6">
              <a:alphaModFix/>
            </a:blip>
            <a:srcRect l="9981" t="11562" r="6490" b="11662"/>
            <a:stretch/>
          </p:blipFill>
          <p:spPr>
            <a:xfrm>
              <a:off x="7483162" y="3012498"/>
              <a:ext cx="1335225" cy="1137749"/>
            </a:xfrm>
            <a:prstGeom prst="rect">
              <a:avLst/>
            </a:prstGeom>
            <a:noFill/>
            <a:ln>
              <a:noFill/>
            </a:ln>
          </p:spPr>
        </p:pic>
        <p:sp>
          <p:nvSpPr>
            <p:cNvPr id="679" name="Shape 679"/>
            <p:cNvSpPr txBox="1"/>
            <p:nvPr/>
          </p:nvSpPr>
          <p:spPr>
            <a:xfrm>
              <a:off x="7771125" y="3614625"/>
              <a:ext cx="683399" cy="347999"/>
            </a:xfrm>
            <a:prstGeom prst="rect">
              <a:avLst/>
            </a:prstGeom>
            <a:noFill/>
            <a:ln>
              <a:noFill/>
            </a:ln>
          </p:spPr>
          <p:txBody>
            <a:bodyPr lIns="91425" tIns="91425" rIns="91425" bIns="91425" anchor="t" anchorCtr="0">
              <a:noAutofit/>
            </a:bodyPr>
            <a:lstStyle/>
            <a:p>
              <a:pPr lvl="0">
                <a:spcBef>
                  <a:spcPts val="0"/>
                </a:spcBef>
                <a:buNone/>
              </a:pPr>
              <a:r>
                <a:rPr lang="ja" sz="1800"/>
                <a:t>支持</a:t>
              </a:r>
            </a:p>
          </p:txBody>
        </p:sp>
      </p:gr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77"/>
                                        </p:tgtEl>
                                        <p:attrNameLst>
                                          <p:attrName>style.visibility</p:attrName>
                                        </p:attrNameLst>
                                      </p:cBhvr>
                                      <p:to>
                                        <p:strVal val="visible"/>
                                      </p:to>
                                    </p:set>
                                    <p:animEffect transition="in" filter="fade">
                                      <p:cBhvr>
                                        <p:cTn id="7" dur="500"/>
                                        <p:tgtEl>
                                          <p:spTgt spid="6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683"/>
        <p:cNvGrpSpPr/>
        <p:nvPr/>
      </p:nvGrpSpPr>
      <p:grpSpPr>
        <a:xfrm>
          <a:off x="0" y="0"/>
          <a:ext cx="0" cy="0"/>
          <a:chOff x="0" y="0"/>
          <a:chExt cx="0" cy="0"/>
        </a:xfrm>
      </p:grpSpPr>
      <p:sp>
        <p:nvSpPr>
          <p:cNvPr id="684" name="Shape 684"/>
          <p:cNvSpPr txBox="1">
            <a:spLocks noGrp="1"/>
          </p:cNvSpPr>
          <p:nvPr>
            <p:ph type="body" idx="1"/>
          </p:nvPr>
        </p:nvSpPr>
        <p:spPr>
          <a:xfrm>
            <a:off x="250025" y="1141025"/>
            <a:ext cx="8520599" cy="3416400"/>
          </a:xfrm>
          <a:prstGeom prst="rect">
            <a:avLst/>
          </a:prstGeom>
        </p:spPr>
        <p:txBody>
          <a:bodyPr lIns="91425" tIns="91425" rIns="91425" bIns="91425" anchor="t" anchorCtr="0">
            <a:noAutofit/>
          </a:bodyPr>
          <a:lstStyle/>
          <a:p>
            <a:pPr lvl="0" rtl="0">
              <a:spcBef>
                <a:spcPts val="0"/>
              </a:spcBef>
              <a:buNone/>
            </a:pPr>
            <a:endParaRPr sz="3000" dirty="0"/>
          </a:p>
          <a:p>
            <a:pPr lvl="0" rtl="0">
              <a:spcBef>
                <a:spcPts val="0"/>
              </a:spcBef>
              <a:buNone/>
            </a:pPr>
            <a:endParaRPr dirty="0"/>
          </a:p>
          <a:p>
            <a:pPr lvl="0">
              <a:spcBef>
                <a:spcPts val="0"/>
              </a:spcBef>
              <a:buClr>
                <a:srgbClr val="000000"/>
              </a:buClr>
              <a:buSzPct val="25000"/>
              <a:buFont typeface="Arial"/>
              <a:buNone/>
            </a:pPr>
            <a:endParaRPr dirty="0"/>
          </a:p>
        </p:txBody>
      </p:sp>
      <p:sp>
        <p:nvSpPr>
          <p:cNvPr id="685" name="Shape 685"/>
          <p:cNvSpPr txBox="1">
            <a:spLocks noGrp="1"/>
          </p:cNvSpPr>
          <p:nvPr>
            <p:ph type="title"/>
          </p:nvPr>
        </p:nvSpPr>
        <p:spPr>
          <a:xfrm>
            <a:off x="311700" y="391350"/>
            <a:ext cx="8520599" cy="626100"/>
          </a:xfrm>
          <a:prstGeom prst="rect">
            <a:avLst/>
          </a:prstGeom>
        </p:spPr>
        <p:txBody>
          <a:bodyPr lIns="91425" tIns="91425" rIns="91425" bIns="91425" anchor="t" anchorCtr="0">
            <a:noAutofit/>
          </a:bodyPr>
          <a:lstStyle/>
          <a:p>
            <a:pPr lvl="0" rtl="0">
              <a:spcBef>
                <a:spcPts val="0"/>
              </a:spcBef>
              <a:buNone/>
            </a:pPr>
            <a:r>
              <a:rPr lang="ja"/>
              <a:t>　</a:t>
            </a:r>
          </a:p>
          <a:p>
            <a:pPr lvl="0">
              <a:spcBef>
                <a:spcPts val="0"/>
              </a:spcBef>
              <a:buNone/>
            </a:pPr>
            <a:endParaRPr/>
          </a:p>
        </p:txBody>
      </p:sp>
      <p:sp>
        <p:nvSpPr>
          <p:cNvPr id="686" name="Shape 686"/>
          <p:cNvSpPr txBox="1">
            <a:spLocks noGrp="1"/>
          </p:cNvSpPr>
          <p:nvPr>
            <p:ph type="sldNum" idx="12"/>
          </p:nvPr>
        </p:nvSpPr>
        <p:spPr>
          <a:xfrm>
            <a:off x="8490250" y="4681008"/>
            <a:ext cx="548699" cy="393600"/>
          </a:xfrm>
          <a:prstGeom prst="rect">
            <a:avLst/>
          </a:prstGeom>
        </p:spPr>
        <p:txBody>
          <a:bodyPr lIns="91425" tIns="91425" rIns="91425" bIns="91425" anchor="ctr" anchorCtr="0">
            <a:noAutofit/>
          </a:bodyPr>
          <a:lstStyle/>
          <a:p>
            <a:pPr lvl="0">
              <a:spcBef>
                <a:spcPts val="0"/>
              </a:spcBef>
              <a:buClr>
                <a:srgbClr val="000000"/>
              </a:buClr>
              <a:buSzPct val="25000"/>
              <a:buFont typeface="Arial"/>
              <a:buNone/>
            </a:pPr>
            <a:fld id="{00000000-1234-1234-1234-123412341234}" type="slidenum">
              <a:rPr lang="en-US" altLang="ja"/>
              <a:t>59</a:t>
            </a:fld>
            <a:endParaRPr lang="ja"/>
          </a:p>
        </p:txBody>
      </p:sp>
      <p:sp>
        <p:nvSpPr>
          <p:cNvPr id="687" name="Shape 687"/>
          <p:cNvSpPr txBox="1"/>
          <p:nvPr/>
        </p:nvSpPr>
        <p:spPr>
          <a:xfrm>
            <a:off x="2647650" y="2822625"/>
            <a:ext cx="832500" cy="828900"/>
          </a:xfrm>
          <a:prstGeom prst="rect">
            <a:avLst/>
          </a:prstGeom>
          <a:noFill/>
          <a:ln>
            <a:noFill/>
          </a:ln>
        </p:spPr>
        <p:txBody>
          <a:bodyPr lIns="91425" tIns="91425" rIns="91425" bIns="91425" anchor="t" anchorCtr="0">
            <a:noAutofit/>
          </a:bodyPr>
          <a:lstStyle/>
          <a:p>
            <a:pPr lvl="0" rtl="0">
              <a:spcBef>
                <a:spcPts val="0"/>
              </a:spcBef>
              <a:buClr>
                <a:srgbClr val="000000"/>
              </a:buClr>
              <a:buSzPct val="25000"/>
              <a:buFont typeface="Arial"/>
              <a:buNone/>
            </a:pPr>
            <a:r>
              <a:rPr lang="ja" sz="4800" dirty="0"/>
              <a:t>＜</a:t>
            </a:r>
          </a:p>
          <a:p>
            <a:pPr lvl="0">
              <a:spcBef>
                <a:spcPts val="0"/>
              </a:spcBef>
              <a:buNone/>
            </a:pPr>
            <a:endParaRPr dirty="0"/>
          </a:p>
        </p:txBody>
      </p:sp>
      <p:sp>
        <p:nvSpPr>
          <p:cNvPr id="688" name="Shape 688"/>
          <p:cNvSpPr/>
          <p:nvPr/>
        </p:nvSpPr>
        <p:spPr>
          <a:xfrm>
            <a:off x="3580712" y="2410762"/>
            <a:ext cx="2005776" cy="1652669"/>
          </a:xfrm>
          <a:prstGeom prst="irregularSeal1">
            <a:avLst/>
          </a:prstGeom>
          <a:solidFill>
            <a:srgbClr val="FCE5CD"/>
          </a:solidFill>
          <a:ln w="9525" cap="flat" cmpd="sng">
            <a:solidFill>
              <a:srgbClr val="FF9900"/>
            </a:solidFill>
            <a:prstDash val="solid"/>
            <a:round/>
            <a:headEnd type="none" w="med" len="med"/>
            <a:tailEnd type="none" w="med" len="med"/>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ja" sz="3000" b="0" i="0" u="none" strike="noStrike" cap="none" dirty="0">
                <a:solidFill>
                  <a:srgbClr val="000000"/>
                </a:solidFill>
                <a:latin typeface="Arial"/>
                <a:ea typeface="Arial"/>
                <a:cs typeface="Arial"/>
                <a:sym typeface="Arial"/>
              </a:rPr>
              <a:t>妬み</a:t>
            </a:r>
          </a:p>
        </p:txBody>
      </p:sp>
      <p:sp>
        <p:nvSpPr>
          <p:cNvPr id="689" name="Shape 689"/>
          <p:cNvSpPr/>
          <p:nvPr/>
        </p:nvSpPr>
        <p:spPr>
          <a:xfrm>
            <a:off x="541275" y="2632825"/>
            <a:ext cx="2005800" cy="1356599"/>
          </a:xfrm>
          <a:prstGeom prst="ellipse">
            <a:avLst/>
          </a:prstGeom>
          <a:solidFill>
            <a:srgbClr val="C9DAF8"/>
          </a:solidFill>
          <a:ln w="9525" cap="flat" cmpd="sng">
            <a:solidFill>
              <a:srgbClr val="3C78D8"/>
            </a:solidFill>
            <a:prstDash val="solid"/>
            <a:round/>
            <a:headEnd type="none" w="med" len="med"/>
            <a:tailEnd type="none" w="med" len="med"/>
          </a:ln>
        </p:spPr>
        <p:txBody>
          <a:bodyPr lIns="91425" tIns="91425" rIns="91425" bIns="91425" anchor="ctr" anchorCtr="0">
            <a:noAutofit/>
          </a:bodyPr>
          <a:lstStyle/>
          <a:p>
            <a:pPr lvl="0" algn="ctr">
              <a:spcBef>
                <a:spcPts val="0"/>
              </a:spcBef>
              <a:buNone/>
            </a:pPr>
            <a:r>
              <a:rPr lang="ja" sz="3000"/>
              <a:t>羨望</a:t>
            </a:r>
          </a:p>
        </p:txBody>
      </p:sp>
      <p:sp>
        <p:nvSpPr>
          <p:cNvPr id="690" name="Shape 690"/>
          <p:cNvSpPr/>
          <p:nvPr/>
        </p:nvSpPr>
        <p:spPr>
          <a:xfrm>
            <a:off x="1028850" y="296025"/>
            <a:ext cx="7086299" cy="1356599"/>
          </a:xfrm>
          <a:prstGeom prst="rect">
            <a:avLst/>
          </a:prstGeom>
          <a:solidFill>
            <a:srgbClr val="FFE599"/>
          </a:solidFill>
          <a:ln w="9525" cap="flat" cmpd="sng">
            <a:solidFill>
              <a:srgbClr val="E69138"/>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ja" sz="3000"/>
              <a:t>妬みは格差是正を願望する</a:t>
            </a:r>
          </a:p>
          <a:p>
            <a:pPr lvl="0" algn="ctr" rtl="0">
              <a:spcBef>
                <a:spcPts val="0"/>
              </a:spcBef>
              <a:buNone/>
            </a:pPr>
            <a:r>
              <a:rPr lang="ja" sz="3000"/>
              <a:t>⇩</a:t>
            </a:r>
          </a:p>
          <a:p>
            <a:pPr lvl="0" algn="ctr" rtl="0">
              <a:spcBef>
                <a:spcPts val="0"/>
              </a:spcBef>
              <a:buNone/>
            </a:pPr>
            <a:r>
              <a:rPr lang="ja" sz="3000"/>
              <a:t>羨望よりも自我関与度が高くなる</a:t>
            </a:r>
          </a:p>
        </p:txBody>
      </p:sp>
      <p:sp>
        <p:nvSpPr>
          <p:cNvPr id="691" name="Shape 691"/>
          <p:cNvSpPr txBox="1"/>
          <p:nvPr/>
        </p:nvSpPr>
        <p:spPr>
          <a:xfrm>
            <a:off x="2437774" y="1974725"/>
            <a:ext cx="4387231" cy="336000"/>
          </a:xfrm>
          <a:prstGeom prst="rect">
            <a:avLst/>
          </a:prstGeom>
          <a:noFill/>
          <a:ln>
            <a:noFill/>
          </a:ln>
        </p:spPr>
        <p:txBody>
          <a:bodyPr lIns="91425" tIns="91425" rIns="91425" bIns="91425" anchor="t" anchorCtr="0">
            <a:noAutofit/>
          </a:bodyPr>
          <a:lstStyle/>
          <a:p>
            <a:pPr lvl="0">
              <a:spcBef>
                <a:spcPts val="0"/>
              </a:spcBef>
              <a:buNone/>
            </a:pPr>
            <a:r>
              <a:rPr lang="ja" sz="1800" dirty="0"/>
              <a:t>★自我関与度が高いほど愛着が高くなる</a:t>
            </a:r>
          </a:p>
        </p:txBody>
      </p:sp>
      <p:sp>
        <p:nvSpPr>
          <p:cNvPr id="692" name="Shape 692"/>
          <p:cNvSpPr/>
          <p:nvPr/>
        </p:nvSpPr>
        <p:spPr>
          <a:xfrm>
            <a:off x="5765425" y="3466000"/>
            <a:ext cx="3268499" cy="1461599"/>
          </a:xfrm>
          <a:prstGeom prst="cloudCallout">
            <a:avLst>
              <a:gd name="adj1" fmla="val -62202"/>
              <a:gd name="adj2" fmla="val -42084"/>
            </a:avLst>
          </a:prstGeom>
          <a:solidFill>
            <a:srgbClr val="F4CCCC"/>
          </a:solidFill>
          <a:ln w="9525" cap="flat" cmpd="sng">
            <a:solidFill>
              <a:srgbClr val="FF0000"/>
            </a:solidFill>
            <a:prstDash val="solid"/>
            <a:round/>
            <a:headEnd type="none" w="med" len="med"/>
            <a:tailEnd type="none" w="med" len="med"/>
          </a:ln>
        </p:spPr>
        <p:txBody>
          <a:bodyPr lIns="91425" tIns="91425" rIns="91425" bIns="91425" anchor="ctr" anchorCtr="0">
            <a:noAutofit/>
          </a:bodyPr>
          <a:lstStyle/>
          <a:p>
            <a:pPr lvl="0" algn="ctr">
              <a:spcBef>
                <a:spcPts val="0"/>
              </a:spcBef>
              <a:buNone/>
            </a:pPr>
            <a:endParaRPr sz="1800"/>
          </a:p>
        </p:txBody>
      </p:sp>
      <p:sp>
        <p:nvSpPr>
          <p:cNvPr id="693" name="Shape 693"/>
          <p:cNvSpPr txBox="1"/>
          <p:nvPr/>
        </p:nvSpPr>
        <p:spPr>
          <a:xfrm>
            <a:off x="5586500" y="3793350"/>
            <a:ext cx="3587399" cy="555000"/>
          </a:xfrm>
          <a:prstGeom prst="rect">
            <a:avLst/>
          </a:prstGeom>
          <a:noFill/>
          <a:ln>
            <a:noFill/>
          </a:ln>
        </p:spPr>
        <p:txBody>
          <a:bodyPr lIns="91425" tIns="91425" rIns="91425" bIns="91425" anchor="t" anchorCtr="0">
            <a:noAutofit/>
          </a:bodyPr>
          <a:lstStyle/>
          <a:p>
            <a:pPr lvl="0" algn="ctr" rtl="0">
              <a:spcBef>
                <a:spcPts val="0"/>
              </a:spcBef>
              <a:buNone/>
            </a:pPr>
            <a:r>
              <a:rPr lang="ja" sz="1800" dirty="0"/>
              <a:t>妬みは愛着により影響を</a:t>
            </a:r>
          </a:p>
          <a:p>
            <a:pPr lvl="0" algn="ctr" rtl="0">
              <a:spcBef>
                <a:spcPts val="0"/>
              </a:spcBef>
              <a:buNone/>
            </a:pPr>
            <a:r>
              <a:rPr lang="ja" sz="1800" dirty="0"/>
              <a:t>及ぼしているのではないか</a:t>
            </a:r>
          </a:p>
          <a:p>
            <a:pPr lvl="0">
              <a:spcBef>
                <a:spcPts val="0"/>
              </a:spcBef>
              <a:buNone/>
            </a:pPr>
            <a:endParaRPr dirty="0"/>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687"/>
                                        </p:tgtEl>
                                        <p:attrNameLst>
                                          <p:attrName>style.visibility</p:attrName>
                                        </p:attrNameLst>
                                      </p:cBhvr>
                                      <p:to>
                                        <p:strVal val="visible"/>
                                      </p:to>
                                    </p:set>
                                    <p:animEffect transition="in" filter="fade">
                                      <p:cBhvr>
                                        <p:cTn id="7" dur="2000"/>
                                        <p:tgtEl>
                                          <p:spTgt spid="687"/>
                                        </p:tgtEl>
                                      </p:cBhvr>
                                    </p:animEffect>
                                    <p:anim calcmode="lin" valueType="num">
                                      <p:cBhvr>
                                        <p:cTn id="8" dur="2000" fill="hold"/>
                                        <p:tgtEl>
                                          <p:spTgt spid="687"/>
                                        </p:tgtEl>
                                        <p:attrNameLst>
                                          <p:attrName>ppt_w</p:attrName>
                                        </p:attrNameLst>
                                      </p:cBhvr>
                                      <p:tavLst>
                                        <p:tav tm="0" fmla="#ppt_w*sin(2.5*pi*$)">
                                          <p:val>
                                            <p:fltVal val="0"/>
                                          </p:val>
                                        </p:tav>
                                        <p:tav tm="100000">
                                          <p:val>
                                            <p:fltVal val="1"/>
                                          </p:val>
                                        </p:tav>
                                      </p:tavLst>
                                    </p:anim>
                                    <p:anim calcmode="lin" valueType="num">
                                      <p:cBhvr>
                                        <p:cTn id="9" dur="2000" fill="hold"/>
                                        <p:tgtEl>
                                          <p:spTgt spid="687"/>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693">
                                            <p:txEl>
                                              <p:pRg st="0" end="0"/>
                                            </p:txEl>
                                          </p:spTgt>
                                        </p:tgtEl>
                                        <p:attrNameLst>
                                          <p:attrName>style.visibility</p:attrName>
                                        </p:attrNameLst>
                                      </p:cBhvr>
                                      <p:to>
                                        <p:strVal val="visible"/>
                                      </p:to>
                                    </p:set>
                                    <p:anim calcmode="lin" valueType="num">
                                      <p:cBhvr>
                                        <p:cTn id="14" dur="500" fill="hold"/>
                                        <p:tgtEl>
                                          <p:spTgt spid="69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693">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693">
                                            <p:txEl>
                                              <p:pRg st="0" end="0"/>
                                            </p:txEl>
                                          </p:spTgt>
                                        </p:tgtEl>
                                      </p:cBhvr>
                                    </p:animEffect>
                                  </p:childTnLst>
                                </p:cTn>
                              </p:par>
                              <p:par>
                                <p:cTn id="17" presetID="53" presetClass="entr" presetSubtype="16" fill="hold" nodeType="withEffect">
                                  <p:stCondLst>
                                    <p:cond delay="0"/>
                                  </p:stCondLst>
                                  <p:childTnLst>
                                    <p:set>
                                      <p:cBhvr>
                                        <p:cTn id="18" dur="1" fill="hold">
                                          <p:stCondLst>
                                            <p:cond delay="0"/>
                                          </p:stCondLst>
                                        </p:cTn>
                                        <p:tgtEl>
                                          <p:spTgt spid="693">
                                            <p:txEl>
                                              <p:pRg st="1" end="1"/>
                                            </p:txEl>
                                          </p:spTgt>
                                        </p:tgtEl>
                                        <p:attrNameLst>
                                          <p:attrName>style.visibility</p:attrName>
                                        </p:attrNameLst>
                                      </p:cBhvr>
                                      <p:to>
                                        <p:strVal val="visible"/>
                                      </p:to>
                                    </p:set>
                                    <p:anim calcmode="lin" valueType="num">
                                      <p:cBhvr>
                                        <p:cTn id="19" dur="500" fill="hold"/>
                                        <p:tgtEl>
                                          <p:spTgt spid="693">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693">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69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pic>
        <p:nvPicPr>
          <p:cNvPr id="101" name="Shape 101"/>
          <p:cNvPicPr preferRelativeResize="0"/>
          <p:nvPr/>
        </p:nvPicPr>
        <p:blipFill rotWithShape="1">
          <a:blip r:embed="rId3">
            <a:alphaModFix/>
          </a:blip>
          <a:srcRect/>
          <a:stretch/>
        </p:blipFill>
        <p:spPr>
          <a:xfrm>
            <a:off x="6547155" y="2574809"/>
            <a:ext cx="2285099" cy="2189100"/>
          </a:xfrm>
          <a:prstGeom prst="rect">
            <a:avLst/>
          </a:prstGeom>
          <a:noFill/>
          <a:ln>
            <a:noFill/>
          </a:ln>
        </p:spPr>
      </p:pic>
      <p:sp>
        <p:nvSpPr>
          <p:cNvPr id="102" name="Shape 102"/>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目次</a:t>
            </a: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p:txBody>
      </p:sp>
      <p:sp>
        <p:nvSpPr>
          <p:cNvPr id="103" name="Shape 103"/>
          <p:cNvSpPr txBox="1">
            <a:spLocks noGrp="1"/>
          </p:cNvSpPr>
          <p:nvPr>
            <p:ph type="body" idx="1"/>
          </p:nvPr>
        </p:nvSpPr>
        <p:spPr>
          <a:xfrm>
            <a:off x="311701" y="1017458"/>
            <a:ext cx="8520599" cy="3684000"/>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rgbClr val="000000"/>
              </a:buClr>
              <a:buSzPct val="25000"/>
              <a:buFont typeface="Arial"/>
              <a:buNone/>
            </a:pPr>
            <a:endParaRPr sz="2000" b="1" dirty="0"/>
          </a:p>
          <a:p>
            <a:pPr marL="0" marR="0" lvl="0" indent="0" algn="ctr" rtl="0">
              <a:lnSpc>
                <a:spcPct val="100000"/>
              </a:lnSpc>
              <a:spcBef>
                <a:spcPts val="0"/>
              </a:spcBef>
              <a:spcAft>
                <a:spcPts val="0"/>
              </a:spcAft>
              <a:buClr>
                <a:srgbClr val="000000"/>
              </a:buClr>
              <a:buSzPct val="25000"/>
              <a:buFont typeface="Arial"/>
              <a:buNone/>
            </a:pPr>
            <a:r>
              <a:rPr lang="ja" sz="2000" b="1" i="0" u="none" strike="noStrike" cap="none" dirty="0">
                <a:solidFill>
                  <a:srgbClr val="000000"/>
                </a:solidFill>
                <a:latin typeface="Arial"/>
                <a:ea typeface="Arial"/>
                <a:cs typeface="Arial"/>
                <a:sym typeface="Arial"/>
              </a:rPr>
              <a:t>現状分析と問題意識</a:t>
            </a:r>
          </a:p>
          <a:p>
            <a:pPr marL="0" marR="0" lvl="0" indent="0" algn="ctr" rtl="0">
              <a:lnSpc>
                <a:spcPct val="100000"/>
              </a:lnSpc>
              <a:spcBef>
                <a:spcPts val="0"/>
              </a:spcBef>
              <a:spcAft>
                <a:spcPts val="0"/>
              </a:spcAft>
              <a:buClr>
                <a:srgbClr val="000000"/>
              </a:buClr>
              <a:buSzPct val="25000"/>
              <a:buFont typeface="Arial"/>
              <a:buNone/>
            </a:pPr>
            <a:endParaRPr sz="2000" b="1" dirty="0"/>
          </a:p>
          <a:p>
            <a:pPr marL="0" marR="0" lvl="0" indent="0" algn="ctr" rtl="0">
              <a:lnSpc>
                <a:spcPct val="100000"/>
              </a:lnSpc>
              <a:spcBef>
                <a:spcPts val="0"/>
              </a:spcBef>
              <a:spcAft>
                <a:spcPts val="0"/>
              </a:spcAft>
              <a:buClr>
                <a:srgbClr val="000000"/>
              </a:buClr>
              <a:buSzPct val="25000"/>
              <a:buFont typeface="Arial"/>
              <a:buNone/>
            </a:pPr>
            <a:r>
              <a:rPr lang="ja" sz="2000" b="1" i="0" u="none" strike="noStrike" cap="none" dirty="0">
                <a:solidFill>
                  <a:srgbClr val="000000"/>
                </a:solidFill>
                <a:latin typeface="Arial"/>
                <a:ea typeface="Arial"/>
                <a:cs typeface="Arial"/>
                <a:sym typeface="Arial"/>
              </a:rPr>
              <a:t>先行研究と研究目的</a:t>
            </a:r>
          </a:p>
          <a:p>
            <a:pPr marL="0" marR="0" lvl="0" indent="0" algn="ctr" rtl="0">
              <a:lnSpc>
                <a:spcPct val="100000"/>
              </a:lnSpc>
              <a:spcBef>
                <a:spcPts val="0"/>
              </a:spcBef>
              <a:spcAft>
                <a:spcPts val="0"/>
              </a:spcAft>
              <a:buClr>
                <a:srgbClr val="000000"/>
              </a:buClr>
              <a:buSzPct val="25000"/>
              <a:buFont typeface="Arial"/>
              <a:buNone/>
            </a:pPr>
            <a:endParaRPr sz="2000" b="1"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r>
              <a:rPr lang="ja" sz="2000" b="1" i="0" u="none" strike="noStrike" cap="none" dirty="0">
                <a:solidFill>
                  <a:srgbClr val="000000"/>
                </a:solidFill>
                <a:latin typeface="Arial"/>
                <a:ea typeface="Arial"/>
                <a:cs typeface="Arial"/>
                <a:sym typeface="Arial"/>
              </a:rPr>
              <a:t>仮説導出と仮説</a:t>
            </a:r>
            <a:r>
              <a:rPr lang="ja" sz="2000" b="1" dirty="0"/>
              <a:t>検証</a:t>
            </a:r>
          </a:p>
          <a:p>
            <a:pPr marL="0" marR="0" lvl="0" indent="0" algn="l" rtl="0">
              <a:lnSpc>
                <a:spcPct val="100000"/>
              </a:lnSpc>
              <a:spcBef>
                <a:spcPts val="0"/>
              </a:spcBef>
              <a:spcAft>
                <a:spcPts val="0"/>
              </a:spcAft>
              <a:buClr>
                <a:srgbClr val="000000"/>
              </a:buClr>
              <a:buSzPct val="25000"/>
              <a:buFont typeface="Arial"/>
              <a:buNone/>
            </a:pPr>
            <a:endParaRPr dirty="0"/>
          </a:p>
          <a:p>
            <a:pPr marL="0" marR="0" lvl="0" indent="0" rtl="0">
              <a:lnSpc>
                <a:spcPct val="100000"/>
              </a:lnSpc>
              <a:spcBef>
                <a:spcPts val="0"/>
              </a:spcBef>
              <a:spcAft>
                <a:spcPts val="0"/>
              </a:spcAft>
              <a:buClr>
                <a:srgbClr val="000000"/>
              </a:buClr>
              <a:buSzPct val="25000"/>
              <a:buFont typeface="Arial"/>
              <a:buNone/>
            </a:pPr>
            <a:r>
              <a:rPr lang="ja" sz="2000" b="1" dirty="0"/>
              <a:t>　　　　　　　　　</a:t>
            </a:r>
            <a:r>
              <a:rPr lang="ja" sz="2000" b="1" dirty="0" smtClean="0"/>
              <a:t>実務的</a:t>
            </a:r>
            <a:r>
              <a:rPr lang="ja" sz="2000" b="1" dirty="0"/>
              <a:t>・学術的</a:t>
            </a:r>
            <a:r>
              <a:rPr lang="ja" sz="2000" b="1" i="0" u="none" strike="noStrike" cap="none" dirty="0">
                <a:solidFill>
                  <a:srgbClr val="000000"/>
                </a:solidFill>
                <a:latin typeface="Arial"/>
                <a:ea typeface="Arial"/>
                <a:cs typeface="Arial"/>
                <a:sym typeface="Arial"/>
              </a:rPr>
              <a:t>インプリケーション</a:t>
            </a:r>
          </a:p>
          <a:p>
            <a:pPr marL="0" marR="0" lvl="0" indent="0" algn="ctr" rtl="0">
              <a:lnSpc>
                <a:spcPct val="100000"/>
              </a:lnSpc>
              <a:spcBef>
                <a:spcPts val="0"/>
              </a:spcBef>
              <a:spcAft>
                <a:spcPts val="0"/>
              </a:spcAft>
              <a:buClr>
                <a:srgbClr val="000000"/>
              </a:buClr>
              <a:buSzPct val="25000"/>
              <a:buFont typeface="Arial"/>
              <a:buNone/>
            </a:pPr>
            <a:endParaRPr sz="2000" b="1"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r>
              <a:rPr lang="ja" sz="2000" b="1" i="0" u="none" strike="noStrike" cap="none" dirty="0">
                <a:solidFill>
                  <a:srgbClr val="000000"/>
                </a:solidFill>
                <a:latin typeface="Arial"/>
                <a:ea typeface="Arial"/>
                <a:cs typeface="Arial"/>
                <a:sym typeface="Arial"/>
              </a:rPr>
              <a:t>今後の</a:t>
            </a:r>
            <a:r>
              <a:rPr lang="ja" sz="2000" b="1" dirty="0"/>
              <a:t>課題</a:t>
            </a:r>
          </a:p>
          <a:p>
            <a:pPr marL="0" marR="0" lvl="0" indent="0" algn="l" rtl="0">
              <a:lnSpc>
                <a:spcPct val="100000"/>
              </a:lnSpc>
              <a:spcBef>
                <a:spcPts val="0"/>
              </a:spcBef>
              <a:spcAft>
                <a:spcPts val="0"/>
              </a:spcAft>
              <a:buClr>
                <a:srgbClr val="000000"/>
              </a:buClr>
              <a:buSzPct val="25000"/>
              <a:buFont typeface="Arial"/>
              <a:buNone/>
            </a:pPr>
            <a:endParaRPr sz="2400" b="0" i="0" u="none" strike="noStrike" cap="none" dirty="0">
              <a:solidFill>
                <a:srgbClr val="000000"/>
              </a:solidFill>
              <a:latin typeface="Arial"/>
              <a:ea typeface="Arial"/>
              <a:cs typeface="Arial"/>
              <a:sym typeface="Arial"/>
            </a:endParaRPr>
          </a:p>
        </p:txBody>
      </p:sp>
      <p:sp>
        <p:nvSpPr>
          <p:cNvPr id="104" name="Shape 104"/>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6</a:t>
            </a:fld>
            <a:endParaRPr lang="ja" sz="1400" b="0" i="0" u="none" strike="noStrike" cap="none">
              <a:solidFill>
                <a:schemeClr val="dk2"/>
              </a:solidFill>
              <a:latin typeface="Lato"/>
              <a:ea typeface="Lato"/>
              <a:cs typeface="Lato"/>
              <a:sym typeface="Lato"/>
            </a:endParaRPr>
          </a:p>
        </p:txBody>
      </p:sp>
      <p:sp>
        <p:nvSpPr>
          <p:cNvPr id="105" name="Shape 105"/>
          <p:cNvSpPr/>
          <p:nvPr/>
        </p:nvSpPr>
        <p:spPr>
          <a:xfrm>
            <a:off x="3389775" y="1315450"/>
            <a:ext cx="2471699" cy="500999"/>
          </a:xfrm>
          <a:prstGeom prst="rect">
            <a:avLst/>
          </a:prstGeom>
          <a:noFill/>
          <a:ln w="38100"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transition spd="slow">
    <p:cut/>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697"/>
        <p:cNvGrpSpPr/>
        <p:nvPr/>
      </p:nvGrpSpPr>
      <p:grpSpPr>
        <a:xfrm>
          <a:off x="0" y="0"/>
          <a:ext cx="0" cy="0"/>
          <a:chOff x="0" y="0"/>
          <a:chExt cx="0" cy="0"/>
        </a:xfrm>
      </p:grpSpPr>
      <p:sp>
        <p:nvSpPr>
          <p:cNvPr id="698" name="Shape 698"/>
          <p:cNvSpPr/>
          <p:nvPr/>
        </p:nvSpPr>
        <p:spPr>
          <a:xfrm>
            <a:off x="3045325" y="2805925"/>
            <a:ext cx="1941599" cy="1012199"/>
          </a:xfrm>
          <a:prstGeom prst="wedgeRectCallout">
            <a:avLst>
              <a:gd name="adj1" fmla="val 82987"/>
              <a:gd name="adj2" fmla="val -11905"/>
            </a:avLst>
          </a:prstGeom>
          <a:solidFill>
            <a:srgbClr val="FFFF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699" name="Shape 699"/>
          <p:cNvSpPr txBox="1">
            <a:spLocks noGrp="1"/>
          </p:cNvSpPr>
          <p:nvPr>
            <p:ph type="title"/>
          </p:nvPr>
        </p:nvSpPr>
        <p:spPr>
          <a:xfrm>
            <a:off x="311700" y="391350"/>
            <a:ext cx="8520599" cy="626100"/>
          </a:xfrm>
          <a:prstGeom prst="rect">
            <a:avLst/>
          </a:prstGeom>
        </p:spPr>
        <p:txBody>
          <a:bodyPr lIns="91425" tIns="91425" rIns="91425" bIns="91425" anchor="t" anchorCtr="0">
            <a:noAutofit/>
          </a:bodyPr>
          <a:lstStyle/>
          <a:p>
            <a:pPr lvl="0">
              <a:spcBef>
                <a:spcPts val="0"/>
              </a:spcBef>
              <a:buNone/>
            </a:pPr>
            <a:r>
              <a:rPr lang="ja"/>
              <a:t>検証結果</a:t>
            </a:r>
          </a:p>
        </p:txBody>
      </p:sp>
      <p:sp>
        <p:nvSpPr>
          <p:cNvPr id="700" name="Shape 700"/>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algn="ctr" rtl="0">
              <a:spcBef>
                <a:spcPts val="0"/>
              </a:spcBef>
              <a:buNone/>
            </a:pPr>
            <a:r>
              <a:rPr lang="ja" sz="2400"/>
              <a:t>羨望と妬みは愛着形成の要因であることが証明された。</a:t>
            </a:r>
          </a:p>
          <a:p>
            <a:pPr lvl="0" algn="ctr" rtl="0">
              <a:spcBef>
                <a:spcPts val="0"/>
              </a:spcBef>
              <a:buNone/>
            </a:pPr>
            <a:r>
              <a:rPr lang="ja" sz="2400"/>
              <a:t>妬みというの負の感情の方がより大きな</a:t>
            </a:r>
          </a:p>
          <a:p>
            <a:pPr lvl="0" algn="ctr">
              <a:spcBef>
                <a:spcPts val="0"/>
              </a:spcBef>
              <a:buNone/>
            </a:pPr>
            <a:r>
              <a:rPr lang="ja" sz="2400"/>
              <a:t>影響力を持っていることがわかった。</a:t>
            </a:r>
          </a:p>
        </p:txBody>
      </p:sp>
      <p:sp>
        <p:nvSpPr>
          <p:cNvPr id="701" name="Shape 701"/>
          <p:cNvSpPr txBox="1">
            <a:spLocks noGrp="1"/>
          </p:cNvSpPr>
          <p:nvPr>
            <p:ph type="sldNum" idx="12"/>
          </p:nvPr>
        </p:nvSpPr>
        <p:spPr>
          <a:xfrm>
            <a:off x="8490250" y="4681008"/>
            <a:ext cx="548699" cy="393600"/>
          </a:xfrm>
          <a:prstGeom prst="rect">
            <a:avLst/>
          </a:prstGeom>
        </p:spPr>
        <p:txBody>
          <a:bodyPr lIns="91425" tIns="91425" rIns="91425" bIns="91425" anchor="ctr" anchorCtr="0">
            <a:noAutofit/>
          </a:bodyPr>
          <a:lstStyle/>
          <a:p>
            <a:pPr lvl="0">
              <a:spcBef>
                <a:spcPts val="0"/>
              </a:spcBef>
              <a:buClr>
                <a:srgbClr val="000000"/>
              </a:buClr>
              <a:buSzPct val="25000"/>
              <a:buFont typeface="Arial"/>
              <a:buNone/>
            </a:pPr>
            <a:fld id="{00000000-1234-1234-1234-123412341234}" type="slidenum">
              <a:rPr lang="en-US" altLang="ja"/>
              <a:t>60</a:t>
            </a:fld>
            <a:endParaRPr lang="ja"/>
          </a:p>
        </p:txBody>
      </p:sp>
      <p:pic>
        <p:nvPicPr>
          <p:cNvPr id="702" name="Shape 702"/>
          <p:cNvPicPr preferRelativeResize="0"/>
          <p:nvPr/>
        </p:nvPicPr>
        <p:blipFill>
          <a:blip r:embed="rId3">
            <a:alphaModFix/>
          </a:blip>
          <a:stretch>
            <a:fillRect/>
          </a:stretch>
        </p:blipFill>
        <p:spPr>
          <a:xfrm>
            <a:off x="5856328" y="2758450"/>
            <a:ext cx="1237700" cy="1500249"/>
          </a:xfrm>
          <a:prstGeom prst="rect">
            <a:avLst/>
          </a:prstGeom>
          <a:noFill/>
          <a:ln>
            <a:noFill/>
          </a:ln>
        </p:spPr>
      </p:pic>
      <p:sp>
        <p:nvSpPr>
          <p:cNvPr id="703" name="Shape 703"/>
          <p:cNvSpPr txBox="1"/>
          <p:nvPr/>
        </p:nvSpPr>
        <p:spPr>
          <a:xfrm>
            <a:off x="3072875" y="2826575"/>
            <a:ext cx="1996800" cy="922500"/>
          </a:xfrm>
          <a:prstGeom prst="rect">
            <a:avLst/>
          </a:prstGeom>
          <a:noFill/>
          <a:ln>
            <a:noFill/>
          </a:ln>
        </p:spPr>
        <p:txBody>
          <a:bodyPr lIns="91425" tIns="91425" rIns="91425" bIns="91425" anchor="t" anchorCtr="0">
            <a:noAutofit/>
          </a:bodyPr>
          <a:lstStyle/>
          <a:p>
            <a:pPr lvl="0" rtl="0">
              <a:spcBef>
                <a:spcPts val="0"/>
              </a:spcBef>
              <a:buNone/>
            </a:pPr>
            <a:r>
              <a:rPr lang="ja" sz="2400"/>
              <a:t>仮説2は</a:t>
            </a:r>
          </a:p>
          <a:p>
            <a:pPr lvl="0">
              <a:spcBef>
                <a:spcPts val="0"/>
              </a:spcBef>
              <a:buNone/>
            </a:pPr>
            <a:r>
              <a:rPr lang="ja" sz="2400"/>
              <a:t>支持された!!!</a:t>
            </a:r>
          </a:p>
        </p:txBody>
      </p:sp>
    </p:spTree>
  </p:cSld>
  <p:clrMapOvr>
    <a:masterClrMapping/>
  </p:clrMapOvr>
  <p:transition spd="slow">
    <p:cut/>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707"/>
        <p:cNvGrpSpPr/>
        <p:nvPr/>
      </p:nvGrpSpPr>
      <p:grpSpPr>
        <a:xfrm>
          <a:off x="0" y="0"/>
          <a:ext cx="0" cy="0"/>
          <a:chOff x="0" y="0"/>
          <a:chExt cx="0" cy="0"/>
        </a:xfrm>
      </p:grpSpPr>
      <p:pic>
        <p:nvPicPr>
          <p:cNvPr id="708" name="Shape 708"/>
          <p:cNvPicPr preferRelativeResize="0"/>
          <p:nvPr/>
        </p:nvPicPr>
        <p:blipFill rotWithShape="1">
          <a:blip r:embed="rId3">
            <a:alphaModFix/>
          </a:blip>
          <a:srcRect/>
          <a:stretch/>
        </p:blipFill>
        <p:spPr>
          <a:xfrm>
            <a:off x="6547155" y="2574809"/>
            <a:ext cx="2285099" cy="2189100"/>
          </a:xfrm>
          <a:prstGeom prst="rect">
            <a:avLst/>
          </a:prstGeom>
          <a:noFill/>
          <a:ln>
            <a:noFill/>
          </a:ln>
        </p:spPr>
      </p:pic>
      <p:sp>
        <p:nvSpPr>
          <p:cNvPr id="709" name="Shape 709"/>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目次</a:t>
            </a: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p:txBody>
      </p:sp>
      <p:sp>
        <p:nvSpPr>
          <p:cNvPr id="710" name="Shape 710"/>
          <p:cNvSpPr txBox="1">
            <a:spLocks noGrp="1"/>
          </p:cNvSpPr>
          <p:nvPr>
            <p:ph type="body" idx="1"/>
          </p:nvPr>
        </p:nvSpPr>
        <p:spPr>
          <a:xfrm>
            <a:off x="311701" y="1017458"/>
            <a:ext cx="8520599" cy="3684000"/>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rgbClr val="000000"/>
              </a:buClr>
              <a:buSzPct val="25000"/>
              <a:buFont typeface="Arial"/>
              <a:buNone/>
            </a:pPr>
            <a:endParaRPr sz="2000" b="1" dirty="0"/>
          </a:p>
          <a:p>
            <a:pPr marL="0" marR="0" lvl="0" indent="0" algn="ctr" rtl="0">
              <a:lnSpc>
                <a:spcPct val="100000"/>
              </a:lnSpc>
              <a:spcBef>
                <a:spcPts val="0"/>
              </a:spcBef>
              <a:spcAft>
                <a:spcPts val="0"/>
              </a:spcAft>
              <a:buClr>
                <a:srgbClr val="000000"/>
              </a:buClr>
              <a:buSzPct val="25000"/>
              <a:buFont typeface="Arial"/>
              <a:buNone/>
            </a:pPr>
            <a:r>
              <a:rPr lang="ja" sz="2000" b="1" i="0" u="none" strike="noStrike" cap="none" dirty="0">
                <a:solidFill>
                  <a:srgbClr val="000000"/>
                </a:solidFill>
                <a:latin typeface="Arial"/>
                <a:ea typeface="Arial"/>
                <a:cs typeface="Arial"/>
                <a:sym typeface="Arial"/>
              </a:rPr>
              <a:t>現状分析と問題意識</a:t>
            </a:r>
          </a:p>
          <a:p>
            <a:pPr marL="0" marR="0" lvl="0" indent="0" algn="ctr" rtl="0">
              <a:lnSpc>
                <a:spcPct val="100000"/>
              </a:lnSpc>
              <a:spcBef>
                <a:spcPts val="0"/>
              </a:spcBef>
              <a:spcAft>
                <a:spcPts val="0"/>
              </a:spcAft>
              <a:buClr>
                <a:srgbClr val="000000"/>
              </a:buClr>
              <a:buSzPct val="25000"/>
              <a:buFont typeface="Arial"/>
              <a:buNone/>
            </a:pPr>
            <a:endParaRPr sz="2000" b="1" dirty="0"/>
          </a:p>
          <a:p>
            <a:pPr marL="0" marR="0" lvl="0" indent="0" algn="ctr" rtl="0">
              <a:lnSpc>
                <a:spcPct val="100000"/>
              </a:lnSpc>
              <a:spcBef>
                <a:spcPts val="0"/>
              </a:spcBef>
              <a:spcAft>
                <a:spcPts val="0"/>
              </a:spcAft>
              <a:buClr>
                <a:srgbClr val="000000"/>
              </a:buClr>
              <a:buSzPct val="25000"/>
              <a:buFont typeface="Arial"/>
              <a:buNone/>
            </a:pPr>
            <a:r>
              <a:rPr lang="ja" sz="2000" b="1" i="0" u="none" strike="noStrike" cap="none" dirty="0">
                <a:solidFill>
                  <a:srgbClr val="000000"/>
                </a:solidFill>
                <a:latin typeface="Arial"/>
                <a:ea typeface="Arial"/>
                <a:cs typeface="Arial"/>
                <a:sym typeface="Arial"/>
              </a:rPr>
              <a:t>先行研究と研究目的</a:t>
            </a:r>
          </a:p>
          <a:p>
            <a:pPr marL="0" marR="0" lvl="0" indent="0" algn="ctr" rtl="0">
              <a:lnSpc>
                <a:spcPct val="100000"/>
              </a:lnSpc>
              <a:spcBef>
                <a:spcPts val="0"/>
              </a:spcBef>
              <a:spcAft>
                <a:spcPts val="0"/>
              </a:spcAft>
              <a:buClr>
                <a:srgbClr val="000000"/>
              </a:buClr>
              <a:buSzPct val="25000"/>
              <a:buFont typeface="Arial"/>
              <a:buNone/>
            </a:pPr>
            <a:endParaRPr sz="2000" b="1"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r>
              <a:rPr lang="ja" sz="2000" b="1" i="0" u="none" strike="noStrike" cap="none" dirty="0">
                <a:solidFill>
                  <a:srgbClr val="000000"/>
                </a:solidFill>
                <a:latin typeface="Arial"/>
                <a:ea typeface="Arial"/>
                <a:cs typeface="Arial"/>
                <a:sym typeface="Arial"/>
              </a:rPr>
              <a:t>仮説導出と仮説</a:t>
            </a:r>
            <a:r>
              <a:rPr lang="ja" sz="2000" b="1" dirty="0"/>
              <a:t>検証</a:t>
            </a:r>
          </a:p>
          <a:p>
            <a:pPr marL="0" marR="0" lvl="0" indent="0" algn="l" rtl="0">
              <a:lnSpc>
                <a:spcPct val="100000"/>
              </a:lnSpc>
              <a:spcBef>
                <a:spcPts val="0"/>
              </a:spcBef>
              <a:spcAft>
                <a:spcPts val="0"/>
              </a:spcAft>
              <a:buClr>
                <a:srgbClr val="000000"/>
              </a:buClr>
              <a:buSzPct val="25000"/>
              <a:buFont typeface="Arial"/>
              <a:buNone/>
            </a:pPr>
            <a:endParaRPr dirty="0"/>
          </a:p>
          <a:p>
            <a:pPr marL="0" marR="0" lvl="0" indent="0" rtl="0">
              <a:lnSpc>
                <a:spcPct val="100000"/>
              </a:lnSpc>
              <a:spcBef>
                <a:spcPts val="0"/>
              </a:spcBef>
              <a:spcAft>
                <a:spcPts val="0"/>
              </a:spcAft>
              <a:buClr>
                <a:srgbClr val="000000"/>
              </a:buClr>
              <a:buSzPct val="25000"/>
              <a:buFont typeface="Arial"/>
              <a:buNone/>
            </a:pPr>
            <a:r>
              <a:rPr lang="ja" sz="2000" b="1" dirty="0"/>
              <a:t>　　　　　　　　</a:t>
            </a:r>
            <a:r>
              <a:rPr lang="ja" sz="2000" b="1" dirty="0" smtClean="0"/>
              <a:t>実務的</a:t>
            </a:r>
            <a:r>
              <a:rPr lang="ja" sz="2000" b="1" dirty="0"/>
              <a:t>・学術的</a:t>
            </a:r>
            <a:r>
              <a:rPr lang="ja" sz="2000" b="1" i="0" u="none" strike="noStrike" cap="none" dirty="0">
                <a:solidFill>
                  <a:srgbClr val="000000"/>
                </a:solidFill>
                <a:latin typeface="Arial"/>
                <a:ea typeface="Arial"/>
                <a:cs typeface="Arial"/>
                <a:sym typeface="Arial"/>
              </a:rPr>
              <a:t>インプリケーション</a:t>
            </a:r>
          </a:p>
          <a:p>
            <a:pPr marL="0" marR="0" lvl="0" indent="0" algn="ctr" rtl="0">
              <a:lnSpc>
                <a:spcPct val="100000"/>
              </a:lnSpc>
              <a:spcBef>
                <a:spcPts val="0"/>
              </a:spcBef>
              <a:spcAft>
                <a:spcPts val="0"/>
              </a:spcAft>
              <a:buClr>
                <a:srgbClr val="000000"/>
              </a:buClr>
              <a:buSzPct val="25000"/>
              <a:buFont typeface="Arial"/>
              <a:buNone/>
            </a:pPr>
            <a:endParaRPr sz="2000" b="1"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r>
              <a:rPr lang="ja" sz="2000" b="1" i="0" u="none" strike="noStrike" cap="none" dirty="0">
                <a:solidFill>
                  <a:srgbClr val="000000"/>
                </a:solidFill>
                <a:latin typeface="Arial"/>
                <a:ea typeface="Arial"/>
                <a:cs typeface="Arial"/>
                <a:sym typeface="Arial"/>
              </a:rPr>
              <a:t>今後の</a:t>
            </a:r>
            <a:r>
              <a:rPr lang="ja" sz="2000" b="1" dirty="0"/>
              <a:t>課題</a:t>
            </a:r>
          </a:p>
          <a:p>
            <a:pPr marL="0" marR="0" lvl="0" indent="0" algn="l" rtl="0">
              <a:lnSpc>
                <a:spcPct val="100000"/>
              </a:lnSpc>
              <a:spcBef>
                <a:spcPts val="0"/>
              </a:spcBef>
              <a:spcAft>
                <a:spcPts val="0"/>
              </a:spcAft>
              <a:buClr>
                <a:srgbClr val="000000"/>
              </a:buClr>
              <a:buSzPct val="25000"/>
              <a:buFont typeface="Arial"/>
              <a:buNone/>
            </a:pPr>
            <a:endParaRPr sz="2400" b="0" i="0" u="none" strike="noStrike" cap="none" dirty="0">
              <a:solidFill>
                <a:srgbClr val="000000"/>
              </a:solidFill>
              <a:latin typeface="Arial"/>
              <a:ea typeface="Arial"/>
              <a:cs typeface="Arial"/>
              <a:sym typeface="Arial"/>
            </a:endParaRPr>
          </a:p>
        </p:txBody>
      </p:sp>
      <p:sp>
        <p:nvSpPr>
          <p:cNvPr id="711" name="Shape 711"/>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61</a:t>
            </a:fld>
            <a:endParaRPr lang="ja" sz="1400" b="0" i="0" u="none" strike="noStrike" cap="none">
              <a:solidFill>
                <a:schemeClr val="dk2"/>
              </a:solidFill>
              <a:latin typeface="Lato"/>
              <a:ea typeface="Lato"/>
              <a:cs typeface="Lato"/>
              <a:sym typeface="Lato"/>
            </a:endParaRPr>
          </a:p>
        </p:txBody>
      </p:sp>
      <p:sp>
        <p:nvSpPr>
          <p:cNvPr id="712" name="Shape 712"/>
          <p:cNvSpPr/>
          <p:nvPr/>
        </p:nvSpPr>
        <p:spPr>
          <a:xfrm>
            <a:off x="2384981" y="3089275"/>
            <a:ext cx="4260915" cy="500999"/>
          </a:xfrm>
          <a:prstGeom prst="rect">
            <a:avLst/>
          </a:prstGeom>
          <a:noFill/>
          <a:ln w="38100"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transition spd="slow">
    <p:cut/>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724"/>
        <p:cNvGrpSpPr/>
        <p:nvPr/>
      </p:nvGrpSpPr>
      <p:grpSpPr>
        <a:xfrm>
          <a:off x="0" y="0"/>
          <a:ext cx="0" cy="0"/>
          <a:chOff x="0" y="0"/>
          <a:chExt cx="0" cy="0"/>
        </a:xfrm>
      </p:grpSpPr>
      <p:sp>
        <p:nvSpPr>
          <p:cNvPr id="725" name="Shape 725"/>
          <p:cNvSpPr txBox="1">
            <a:spLocks noGrp="1"/>
          </p:cNvSpPr>
          <p:nvPr>
            <p:ph type="title"/>
          </p:nvPr>
        </p:nvSpPr>
        <p:spPr>
          <a:xfrm>
            <a:off x="311700" y="391350"/>
            <a:ext cx="8520599" cy="626100"/>
          </a:xfrm>
          <a:prstGeom prst="rect">
            <a:avLst/>
          </a:prstGeom>
        </p:spPr>
        <p:txBody>
          <a:bodyPr lIns="91425" tIns="91425" rIns="91425" bIns="91425" anchor="t" anchorCtr="0">
            <a:noAutofit/>
          </a:bodyPr>
          <a:lstStyle/>
          <a:p>
            <a:pPr lvl="0">
              <a:spcBef>
                <a:spcPts val="0"/>
              </a:spcBef>
              <a:buNone/>
            </a:pPr>
            <a:r>
              <a:rPr lang="ja" dirty="0"/>
              <a:t>実務的インプリケーション</a:t>
            </a:r>
          </a:p>
        </p:txBody>
      </p:sp>
      <p:sp>
        <p:nvSpPr>
          <p:cNvPr id="726" name="Shape 726"/>
          <p:cNvSpPr txBox="1">
            <a:spLocks noGrp="1"/>
          </p:cNvSpPr>
          <p:nvPr>
            <p:ph type="body" idx="1"/>
          </p:nvPr>
        </p:nvSpPr>
        <p:spPr>
          <a:xfrm>
            <a:off x="311700" y="1152475"/>
            <a:ext cx="8520599" cy="3836099"/>
          </a:xfrm>
          <a:prstGeom prst="rect">
            <a:avLst/>
          </a:prstGeom>
        </p:spPr>
        <p:txBody>
          <a:bodyPr lIns="91425" tIns="91425" rIns="91425" bIns="91425" anchor="t" anchorCtr="0">
            <a:noAutofit/>
          </a:bodyPr>
          <a:lstStyle/>
          <a:p>
            <a:pPr lvl="0" rtl="0">
              <a:spcBef>
                <a:spcPts val="0"/>
              </a:spcBef>
              <a:buNone/>
            </a:pPr>
            <a:r>
              <a:rPr lang="ja" sz="1800" dirty="0"/>
              <a:t>[仮説1、2を受けて]</a:t>
            </a:r>
          </a:p>
          <a:p>
            <a:pPr lvl="0" rtl="0">
              <a:spcBef>
                <a:spcPts val="0"/>
              </a:spcBef>
              <a:buNone/>
            </a:pPr>
            <a:r>
              <a:rPr lang="ja" sz="1800" dirty="0"/>
              <a:t>アイドルファンの愛着形成に要因を与えるものとして、まず限定性が証明された。</a:t>
            </a:r>
          </a:p>
          <a:p>
            <a:pPr lvl="0" rtl="0">
              <a:spcBef>
                <a:spcPts val="0"/>
              </a:spcBef>
              <a:buNone/>
            </a:pPr>
            <a:r>
              <a:rPr lang="ja" sz="1800" dirty="0"/>
              <a:t>また、アイドルファンは限定性が付与されているものを得ることができなかったとき</a:t>
            </a:r>
            <a:r>
              <a:rPr lang="ja" sz="1800" dirty="0" smtClean="0"/>
              <a:t>に入手</a:t>
            </a:r>
            <a:r>
              <a:rPr lang="ja" sz="1800" dirty="0"/>
              <a:t>ができた他者へ妬みや羨望といった感情を抱き、それらが愛着形成の要因の一つであると証明された。</a:t>
            </a:r>
          </a:p>
          <a:p>
            <a:pPr lvl="0" rtl="0">
              <a:spcBef>
                <a:spcPts val="0"/>
              </a:spcBef>
              <a:buNone/>
            </a:pPr>
            <a:endParaRPr lang="en-US" sz="1800" dirty="0" smtClean="0"/>
          </a:p>
          <a:p>
            <a:r>
              <a:rPr lang="ja-JP" altLang="en-US" sz="1800" dirty="0"/>
              <a:t>以上より、エンターテイメント企業は限定性のあるコンサートを導入し続け、コンサート開催と同時に、限定性が付与されたものを得ることができたアイドルファンと、得ること</a:t>
            </a:r>
            <a:r>
              <a:rPr lang="ja-JP" altLang="en-US" sz="1800" dirty="0" smtClean="0"/>
              <a:t>ができなかった</a:t>
            </a:r>
            <a:r>
              <a:rPr lang="ja-JP" altLang="en-US" sz="1800" dirty="0"/>
              <a:t>アイドルファンとの相乗効果を図る</a:t>
            </a:r>
            <a:r>
              <a:rPr lang="ja-JP" altLang="en-US" sz="1800" b="1" u="sng" dirty="0"/>
              <a:t>工夫</a:t>
            </a:r>
            <a:r>
              <a:rPr lang="ja-JP" altLang="en-US" sz="1800" dirty="0"/>
              <a:t>をとったほうがよい。</a:t>
            </a:r>
          </a:p>
          <a:p>
            <a:r>
              <a:rPr lang="ja-JP" altLang="en-US" sz="1800" dirty="0"/>
              <a:t/>
            </a:r>
            <a:br>
              <a:rPr lang="ja-JP" altLang="en-US" sz="1800" dirty="0"/>
            </a:br>
            <a:endParaRPr sz="1800" dirty="0"/>
          </a:p>
        </p:txBody>
      </p:sp>
      <p:sp>
        <p:nvSpPr>
          <p:cNvPr id="727" name="Shape 727"/>
          <p:cNvSpPr txBox="1">
            <a:spLocks noGrp="1"/>
          </p:cNvSpPr>
          <p:nvPr>
            <p:ph type="sldNum" idx="12"/>
          </p:nvPr>
        </p:nvSpPr>
        <p:spPr>
          <a:xfrm>
            <a:off x="8490250" y="4681008"/>
            <a:ext cx="548699" cy="393600"/>
          </a:xfrm>
          <a:prstGeom prst="rect">
            <a:avLst/>
          </a:prstGeom>
        </p:spPr>
        <p:txBody>
          <a:bodyPr lIns="91425" tIns="91425" rIns="91425" bIns="91425" anchor="ctr" anchorCtr="0">
            <a:noAutofit/>
          </a:bodyPr>
          <a:lstStyle/>
          <a:p>
            <a:pPr lvl="0">
              <a:spcBef>
                <a:spcPts val="0"/>
              </a:spcBef>
              <a:buClr>
                <a:srgbClr val="000000"/>
              </a:buClr>
              <a:buSzPct val="25000"/>
              <a:buFont typeface="Arial"/>
              <a:buNone/>
            </a:pPr>
            <a:fld id="{00000000-1234-1234-1234-123412341234}" type="slidenum">
              <a:rPr lang="en-US" altLang="ja"/>
              <a:t>62</a:t>
            </a:fld>
            <a:endParaRPr lang="ja"/>
          </a:p>
        </p:txBody>
      </p:sp>
      <p:sp>
        <p:nvSpPr>
          <p:cNvPr id="2" name="正方形/長方形 1"/>
          <p:cNvSpPr/>
          <p:nvPr/>
        </p:nvSpPr>
        <p:spPr>
          <a:xfrm>
            <a:off x="4454820" y="2417862"/>
            <a:ext cx="234360" cy="307777"/>
          </a:xfrm>
          <a:prstGeom prst="rect">
            <a:avLst/>
          </a:prstGeom>
        </p:spPr>
        <p:txBody>
          <a:bodyPr wrap="none">
            <a:spAutoFit/>
          </a:bodyPr>
          <a:lstStyle/>
          <a:p>
            <a:r>
              <a:rPr lang="ja-JP" altLang="en-US" dirty="0"/>
              <a:t> </a:t>
            </a:r>
          </a:p>
        </p:txBody>
      </p:sp>
    </p:spTree>
  </p:cSld>
  <p:clrMapOvr>
    <a:masterClrMapping/>
  </p:clrMapOvr>
  <p:transition spd="slow">
    <p:cut/>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732"/>
        <p:cNvGrpSpPr/>
        <p:nvPr/>
      </p:nvGrpSpPr>
      <p:grpSpPr>
        <a:xfrm>
          <a:off x="0" y="0"/>
          <a:ext cx="0" cy="0"/>
          <a:chOff x="0" y="0"/>
          <a:chExt cx="0" cy="0"/>
        </a:xfrm>
      </p:grpSpPr>
      <p:sp>
        <p:nvSpPr>
          <p:cNvPr id="733" name="Shape 733"/>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学術的インプリケーション</a:t>
            </a: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p:txBody>
      </p:sp>
      <p:sp>
        <p:nvSpPr>
          <p:cNvPr id="734" name="Shape 734"/>
          <p:cNvSpPr txBox="1">
            <a:spLocks noGrp="1"/>
          </p:cNvSpPr>
          <p:nvPr>
            <p:ph type="body" idx="1"/>
          </p:nvPr>
        </p:nvSpPr>
        <p:spPr>
          <a:xfrm>
            <a:off x="311700" y="1017450"/>
            <a:ext cx="8520599" cy="35649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ja" sz="2400" dirty="0"/>
              <a:t>・アイドルファンのもつ愛着に焦点を当て、愛着の形成に与える影響を明らかにした点がこの研究の意義である。</a:t>
            </a:r>
          </a:p>
          <a:p>
            <a:pPr marL="0" marR="0" lvl="0" indent="0" algn="l" rtl="0">
              <a:lnSpc>
                <a:spcPct val="100000"/>
              </a:lnSpc>
              <a:spcBef>
                <a:spcPts val="0"/>
              </a:spcBef>
              <a:spcAft>
                <a:spcPts val="0"/>
              </a:spcAft>
              <a:buClr>
                <a:srgbClr val="000000"/>
              </a:buClr>
              <a:buSzPct val="25000"/>
              <a:buFont typeface="Arial"/>
              <a:buNone/>
            </a:pPr>
            <a:r>
              <a:rPr lang="ja" sz="2400" dirty="0"/>
              <a:t>・既存のアイドルファンの研究は少なく、本研究は最新のアイドルファンの研究となったため、学術的に貢献できたといえる。</a:t>
            </a:r>
          </a:p>
          <a:p>
            <a:pPr marL="0" marR="0" lvl="0" indent="0" algn="l" rtl="0">
              <a:lnSpc>
                <a:spcPct val="100000"/>
              </a:lnSpc>
              <a:spcBef>
                <a:spcPts val="0"/>
              </a:spcBef>
              <a:spcAft>
                <a:spcPts val="0"/>
              </a:spcAft>
              <a:buClr>
                <a:srgbClr val="000000"/>
              </a:buClr>
              <a:buSzPct val="25000"/>
              <a:buFont typeface="Arial"/>
              <a:buNone/>
            </a:pPr>
            <a:r>
              <a:rPr lang="ja" sz="2400" dirty="0"/>
              <a:t>・愛着の視点からファンを消費者として捉え、マーケティングに関連付けて研究</a:t>
            </a:r>
            <a:r>
              <a:rPr lang="ja" sz="2400" dirty="0" smtClean="0"/>
              <a:t>した</a:t>
            </a:r>
            <a:r>
              <a:rPr lang="ja-JP" altLang="en-US" sz="2400" dirty="0" smtClean="0"/>
              <a:t>た</a:t>
            </a:r>
            <a:r>
              <a:rPr lang="ja-JP" altLang="en-US" sz="2400" dirty="0"/>
              <a:t>め</a:t>
            </a:r>
            <a:r>
              <a:rPr lang="ja" sz="2400" dirty="0" smtClean="0"/>
              <a:t>、</a:t>
            </a:r>
            <a:r>
              <a:rPr lang="ja-JP" altLang="en-US" sz="2400" dirty="0" smtClean="0"/>
              <a:t>アイドルファン・マーケティング研究の始まりとなった。</a:t>
            </a:r>
            <a:endParaRPr lang="ja" sz="2400" dirty="0"/>
          </a:p>
          <a:p>
            <a:pPr marL="0" marR="0" lvl="0" indent="0" algn="l" rtl="0">
              <a:lnSpc>
                <a:spcPct val="100000"/>
              </a:lnSpc>
              <a:spcBef>
                <a:spcPts val="0"/>
              </a:spcBef>
              <a:spcAft>
                <a:spcPts val="0"/>
              </a:spcAft>
              <a:buClr>
                <a:srgbClr val="000000"/>
              </a:buClr>
              <a:buSzPct val="25000"/>
              <a:buFont typeface="Arial"/>
              <a:buNone/>
            </a:pPr>
            <a:endParaRPr sz="1400" b="0" i="0" u="none" strike="noStrike" cap="none" dirty="0">
              <a:solidFill>
                <a:srgbClr val="000000"/>
              </a:solidFill>
              <a:latin typeface="Arial"/>
              <a:ea typeface="Arial"/>
              <a:cs typeface="Arial"/>
              <a:sym typeface="Arial"/>
            </a:endParaRPr>
          </a:p>
        </p:txBody>
      </p:sp>
      <p:sp>
        <p:nvSpPr>
          <p:cNvPr id="735" name="Shape 735"/>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63</a:t>
            </a:fld>
            <a:endParaRPr lang="ja" sz="1400" b="0" i="0" u="none" strike="noStrike" cap="none">
              <a:solidFill>
                <a:schemeClr val="dk2"/>
              </a:solidFill>
              <a:latin typeface="Lato"/>
              <a:ea typeface="Lato"/>
              <a:cs typeface="Lato"/>
              <a:sym typeface="Lato"/>
            </a:endParaRPr>
          </a:p>
        </p:txBody>
      </p:sp>
    </p:spTree>
  </p:cSld>
  <p:clrMapOvr>
    <a:masterClrMapping/>
  </p:clrMapOvr>
  <p:transition spd="slow">
    <p:cut/>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739"/>
        <p:cNvGrpSpPr/>
        <p:nvPr/>
      </p:nvGrpSpPr>
      <p:grpSpPr>
        <a:xfrm>
          <a:off x="0" y="0"/>
          <a:ext cx="0" cy="0"/>
          <a:chOff x="0" y="0"/>
          <a:chExt cx="0" cy="0"/>
        </a:xfrm>
      </p:grpSpPr>
      <p:pic>
        <p:nvPicPr>
          <p:cNvPr id="740" name="Shape 740"/>
          <p:cNvPicPr preferRelativeResize="0"/>
          <p:nvPr/>
        </p:nvPicPr>
        <p:blipFill rotWithShape="1">
          <a:blip r:embed="rId3">
            <a:alphaModFix/>
          </a:blip>
          <a:srcRect/>
          <a:stretch/>
        </p:blipFill>
        <p:spPr>
          <a:xfrm>
            <a:off x="6547155" y="2574809"/>
            <a:ext cx="2285099" cy="2189100"/>
          </a:xfrm>
          <a:prstGeom prst="rect">
            <a:avLst/>
          </a:prstGeom>
          <a:noFill/>
          <a:ln>
            <a:noFill/>
          </a:ln>
        </p:spPr>
      </p:pic>
      <p:sp>
        <p:nvSpPr>
          <p:cNvPr id="741" name="Shape 741"/>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目次</a:t>
            </a: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p:txBody>
      </p:sp>
      <p:sp>
        <p:nvSpPr>
          <p:cNvPr id="742" name="Shape 742"/>
          <p:cNvSpPr txBox="1">
            <a:spLocks noGrp="1"/>
          </p:cNvSpPr>
          <p:nvPr>
            <p:ph type="body" idx="1"/>
          </p:nvPr>
        </p:nvSpPr>
        <p:spPr>
          <a:xfrm>
            <a:off x="311701" y="1017458"/>
            <a:ext cx="8520599" cy="3684000"/>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rgbClr val="000000"/>
              </a:buClr>
              <a:buSzPct val="25000"/>
              <a:buFont typeface="Arial"/>
              <a:buNone/>
            </a:pPr>
            <a:endParaRPr sz="2000" b="1" dirty="0"/>
          </a:p>
          <a:p>
            <a:pPr marL="0" marR="0" lvl="0" indent="0" algn="ctr" rtl="0">
              <a:lnSpc>
                <a:spcPct val="100000"/>
              </a:lnSpc>
              <a:spcBef>
                <a:spcPts val="0"/>
              </a:spcBef>
              <a:spcAft>
                <a:spcPts val="0"/>
              </a:spcAft>
              <a:buClr>
                <a:srgbClr val="000000"/>
              </a:buClr>
              <a:buSzPct val="25000"/>
              <a:buFont typeface="Arial"/>
              <a:buNone/>
            </a:pPr>
            <a:r>
              <a:rPr lang="ja" sz="2000" b="1" i="0" u="none" strike="noStrike" cap="none" dirty="0">
                <a:solidFill>
                  <a:srgbClr val="000000"/>
                </a:solidFill>
                <a:latin typeface="Arial"/>
                <a:ea typeface="Arial"/>
                <a:cs typeface="Arial"/>
                <a:sym typeface="Arial"/>
              </a:rPr>
              <a:t>現状分析と問題意識</a:t>
            </a:r>
          </a:p>
          <a:p>
            <a:pPr marL="0" marR="0" lvl="0" indent="0" algn="ctr" rtl="0">
              <a:lnSpc>
                <a:spcPct val="100000"/>
              </a:lnSpc>
              <a:spcBef>
                <a:spcPts val="0"/>
              </a:spcBef>
              <a:spcAft>
                <a:spcPts val="0"/>
              </a:spcAft>
              <a:buClr>
                <a:srgbClr val="000000"/>
              </a:buClr>
              <a:buSzPct val="25000"/>
              <a:buFont typeface="Arial"/>
              <a:buNone/>
            </a:pPr>
            <a:endParaRPr sz="2000" b="1" dirty="0"/>
          </a:p>
          <a:p>
            <a:pPr marL="0" marR="0" lvl="0" indent="0" algn="ctr" rtl="0">
              <a:lnSpc>
                <a:spcPct val="100000"/>
              </a:lnSpc>
              <a:spcBef>
                <a:spcPts val="0"/>
              </a:spcBef>
              <a:spcAft>
                <a:spcPts val="0"/>
              </a:spcAft>
              <a:buClr>
                <a:srgbClr val="000000"/>
              </a:buClr>
              <a:buSzPct val="25000"/>
              <a:buFont typeface="Arial"/>
              <a:buNone/>
            </a:pPr>
            <a:r>
              <a:rPr lang="ja" sz="2000" b="1" i="0" u="none" strike="noStrike" cap="none" dirty="0">
                <a:solidFill>
                  <a:srgbClr val="000000"/>
                </a:solidFill>
                <a:latin typeface="Arial"/>
                <a:ea typeface="Arial"/>
                <a:cs typeface="Arial"/>
                <a:sym typeface="Arial"/>
              </a:rPr>
              <a:t>先行研究と研究目的</a:t>
            </a:r>
          </a:p>
          <a:p>
            <a:pPr marL="0" marR="0" lvl="0" indent="0" algn="ctr" rtl="0">
              <a:lnSpc>
                <a:spcPct val="100000"/>
              </a:lnSpc>
              <a:spcBef>
                <a:spcPts val="0"/>
              </a:spcBef>
              <a:spcAft>
                <a:spcPts val="0"/>
              </a:spcAft>
              <a:buClr>
                <a:srgbClr val="000000"/>
              </a:buClr>
              <a:buSzPct val="25000"/>
              <a:buFont typeface="Arial"/>
              <a:buNone/>
            </a:pPr>
            <a:endParaRPr sz="2000" b="1"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r>
              <a:rPr lang="ja" sz="2000" b="1" i="0" u="none" strike="noStrike" cap="none" dirty="0">
                <a:solidFill>
                  <a:srgbClr val="000000"/>
                </a:solidFill>
                <a:latin typeface="Arial"/>
                <a:ea typeface="Arial"/>
                <a:cs typeface="Arial"/>
                <a:sym typeface="Arial"/>
              </a:rPr>
              <a:t>仮説導出と仮説</a:t>
            </a:r>
            <a:r>
              <a:rPr lang="ja" sz="2000" b="1" dirty="0"/>
              <a:t>検証</a:t>
            </a:r>
          </a:p>
          <a:p>
            <a:pPr marL="0" marR="0" lvl="0" indent="0" algn="l" rtl="0">
              <a:lnSpc>
                <a:spcPct val="100000"/>
              </a:lnSpc>
              <a:spcBef>
                <a:spcPts val="0"/>
              </a:spcBef>
              <a:spcAft>
                <a:spcPts val="0"/>
              </a:spcAft>
              <a:buClr>
                <a:srgbClr val="000000"/>
              </a:buClr>
              <a:buSzPct val="25000"/>
              <a:buFont typeface="Arial"/>
              <a:buNone/>
            </a:pPr>
            <a:endParaRPr dirty="0"/>
          </a:p>
          <a:p>
            <a:pPr marL="0" marR="0" lvl="0" indent="0" rtl="0">
              <a:lnSpc>
                <a:spcPct val="100000"/>
              </a:lnSpc>
              <a:spcBef>
                <a:spcPts val="0"/>
              </a:spcBef>
              <a:spcAft>
                <a:spcPts val="0"/>
              </a:spcAft>
              <a:buClr>
                <a:srgbClr val="000000"/>
              </a:buClr>
              <a:buSzPct val="25000"/>
              <a:buFont typeface="Arial"/>
              <a:buNone/>
            </a:pPr>
            <a:r>
              <a:rPr lang="ja" sz="2000" b="1" dirty="0"/>
              <a:t>　　　　　　　　　</a:t>
            </a:r>
            <a:r>
              <a:rPr lang="ja" sz="2000" b="1" dirty="0" smtClean="0"/>
              <a:t>実務的</a:t>
            </a:r>
            <a:r>
              <a:rPr lang="ja" sz="2000" b="1" dirty="0"/>
              <a:t>・学術的</a:t>
            </a:r>
            <a:r>
              <a:rPr lang="ja" sz="2000" b="1" i="0" u="none" strike="noStrike" cap="none" dirty="0">
                <a:solidFill>
                  <a:srgbClr val="000000"/>
                </a:solidFill>
                <a:latin typeface="Arial"/>
                <a:ea typeface="Arial"/>
                <a:cs typeface="Arial"/>
                <a:sym typeface="Arial"/>
              </a:rPr>
              <a:t>インプリケーション</a:t>
            </a:r>
          </a:p>
          <a:p>
            <a:pPr marL="0" marR="0" lvl="0" indent="0" algn="ctr" rtl="0">
              <a:lnSpc>
                <a:spcPct val="100000"/>
              </a:lnSpc>
              <a:spcBef>
                <a:spcPts val="0"/>
              </a:spcBef>
              <a:spcAft>
                <a:spcPts val="0"/>
              </a:spcAft>
              <a:buClr>
                <a:srgbClr val="000000"/>
              </a:buClr>
              <a:buSzPct val="25000"/>
              <a:buFont typeface="Arial"/>
              <a:buNone/>
            </a:pPr>
            <a:endParaRPr sz="2000" b="1"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25000"/>
              <a:buFont typeface="Arial"/>
              <a:buNone/>
            </a:pPr>
            <a:r>
              <a:rPr lang="ja" sz="2000" b="1" i="0" u="none" strike="noStrike" cap="none" dirty="0">
                <a:solidFill>
                  <a:srgbClr val="000000"/>
                </a:solidFill>
                <a:latin typeface="Arial"/>
                <a:ea typeface="Arial"/>
                <a:cs typeface="Arial"/>
                <a:sym typeface="Arial"/>
              </a:rPr>
              <a:t>今後の</a:t>
            </a:r>
            <a:r>
              <a:rPr lang="ja" sz="2000" b="1" dirty="0"/>
              <a:t>課題</a:t>
            </a:r>
          </a:p>
          <a:p>
            <a:pPr marL="0" marR="0" lvl="0" indent="0" algn="l" rtl="0">
              <a:lnSpc>
                <a:spcPct val="100000"/>
              </a:lnSpc>
              <a:spcBef>
                <a:spcPts val="0"/>
              </a:spcBef>
              <a:spcAft>
                <a:spcPts val="0"/>
              </a:spcAft>
              <a:buClr>
                <a:srgbClr val="000000"/>
              </a:buClr>
              <a:buSzPct val="25000"/>
              <a:buFont typeface="Arial"/>
              <a:buNone/>
            </a:pPr>
            <a:endParaRPr sz="2400" b="0" i="0" u="none" strike="noStrike" cap="none" dirty="0">
              <a:solidFill>
                <a:srgbClr val="000000"/>
              </a:solidFill>
              <a:latin typeface="Arial"/>
              <a:ea typeface="Arial"/>
              <a:cs typeface="Arial"/>
              <a:sym typeface="Arial"/>
            </a:endParaRPr>
          </a:p>
        </p:txBody>
      </p:sp>
      <p:sp>
        <p:nvSpPr>
          <p:cNvPr id="743" name="Shape 743"/>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64</a:t>
            </a:fld>
            <a:endParaRPr lang="ja" sz="1400" b="0" i="0" u="none" strike="noStrike" cap="none">
              <a:solidFill>
                <a:schemeClr val="dk2"/>
              </a:solidFill>
              <a:latin typeface="Lato"/>
              <a:ea typeface="Lato"/>
              <a:cs typeface="Lato"/>
              <a:sym typeface="Lato"/>
            </a:endParaRPr>
          </a:p>
        </p:txBody>
      </p:sp>
      <p:sp>
        <p:nvSpPr>
          <p:cNvPr id="744" name="Shape 744"/>
          <p:cNvSpPr/>
          <p:nvPr/>
        </p:nvSpPr>
        <p:spPr>
          <a:xfrm>
            <a:off x="3812850" y="3689550"/>
            <a:ext cx="1518299" cy="500999"/>
          </a:xfrm>
          <a:prstGeom prst="rect">
            <a:avLst/>
          </a:prstGeom>
          <a:noFill/>
          <a:ln w="38100"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transition spd="slow">
    <p:cut/>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748"/>
        <p:cNvGrpSpPr/>
        <p:nvPr/>
      </p:nvGrpSpPr>
      <p:grpSpPr>
        <a:xfrm>
          <a:off x="0" y="0"/>
          <a:ext cx="0" cy="0"/>
          <a:chOff x="0" y="0"/>
          <a:chExt cx="0" cy="0"/>
        </a:xfrm>
      </p:grpSpPr>
      <p:sp>
        <p:nvSpPr>
          <p:cNvPr id="749" name="Shape 749"/>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今後の課題</a:t>
            </a: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p:txBody>
      </p:sp>
      <p:sp>
        <p:nvSpPr>
          <p:cNvPr id="750" name="Shape 750"/>
          <p:cNvSpPr txBox="1">
            <a:spLocks noGrp="1"/>
          </p:cNvSpPr>
          <p:nvPr>
            <p:ph type="body" idx="1"/>
          </p:nvPr>
        </p:nvSpPr>
        <p:spPr>
          <a:xfrm>
            <a:off x="311700" y="1152475"/>
            <a:ext cx="8520599" cy="34164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r>
              <a:rPr lang="ja" sz="2000" dirty="0"/>
              <a:t>・本研究における調査対象はアイドルファンに限定したため、今後さらに検証の範囲を広げていく必要がある。</a:t>
            </a:r>
          </a:p>
          <a:p>
            <a:pPr marL="0" marR="0" lvl="0" indent="0" algn="l" rtl="0">
              <a:lnSpc>
                <a:spcPct val="100000"/>
              </a:lnSpc>
              <a:spcBef>
                <a:spcPts val="0"/>
              </a:spcBef>
              <a:spcAft>
                <a:spcPts val="0"/>
              </a:spcAft>
              <a:buClr>
                <a:srgbClr val="000000"/>
              </a:buClr>
              <a:buSzPct val="25000"/>
              <a:buFont typeface="Arial"/>
              <a:buNone/>
            </a:pPr>
            <a:endParaRPr sz="2000" dirty="0"/>
          </a:p>
          <a:p>
            <a:pPr marL="0" marR="0" lvl="0" indent="0" algn="l" rtl="0">
              <a:lnSpc>
                <a:spcPct val="100000"/>
              </a:lnSpc>
              <a:spcBef>
                <a:spcPts val="0"/>
              </a:spcBef>
              <a:spcAft>
                <a:spcPts val="0"/>
              </a:spcAft>
              <a:buClr>
                <a:srgbClr val="000000"/>
              </a:buClr>
              <a:buSzPct val="25000"/>
              <a:buFont typeface="Arial"/>
              <a:buNone/>
            </a:pPr>
            <a:r>
              <a:rPr lang="ja" sz="2000" dirty="0"/>
              <a:t>・また、本研究でのアイドルファンの愛着形成に与える要因は限定性と</a:t>
            </a:r>
            <a:r>
              <a:rPr lang="ja" sz="2000" dirty="0" smtClean="0"/>
              <a:t>妬み</a:t>
            </a:r>
            <a:r>
              <a:rPr lang="ja-JP" altLang="en-US" sz="2000" dirty="0" err="1" smtClean="0"/>
              <a:t>、</a:t>
            </a:r>
            <a:r>
              <a:rPr lang="ja-JP" altLang="en-US" sz="2000" dirty="0" smtClean="0"/>
              <a:t>羨望</a:t>
            </a:r>
            <a:r>
              <a:rPr lang="ja" sz="2000" dirty="0" smtClean="0"/>
              <a:t>であった</a:t>
            </a:r>
            <a:r>
              <a:rPr lang="ja" sz="2000" dirty="0"/>
              <a:t>が、他の要因も考えられるため研究の範囲を広げていく必要がある。</a:t>
            </a:r>
          </a:p>
          <a:p>
            <a:pPr marL="0" marR="0" lvl="0" indent="0" algn="l" rtl="0">
              <a:lnSpc>
                <a:spcPct val="100000"/>
              </a:lnSpc>
              <a:spcBef>
                <a:spcPts val="0"/>
              </a:spcBef>
              <a:spcAft>
                <a:spcPts val="0"/>
              </a:spcAft>
              <a:buClr>
                <a:srgbClr val="000000"/>
              </a:buClr>
              <a:buSzPct val="25000"/>
              <a:buFont typeface="Arial"/>
              <a:buNone/>
            </a:pPr>
            <a:endParaRPr sz="2400" dirty="0"/>
          </a:p>
        </p:txBody>
      </p:sp>
      <p:sp>
        <p:nvSpPr>
          <p:cNvPr id="751" name="Shape 751"/>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65</a:t>
            </a:fld>
            <a:endParaRPr lang="ja" sz="1400" b="0" i="0" u="none" strike="noStrike" cap="none">
              <a:solidFill>
                <a:schemeClr val="dk2"/>
              </a:solidFill>
              <a:latin typeface="Lato"/>
              <a:ea typeface="Lato"/>
              <a:cs typeface="Lato"/>
              <a:sym typeface="Lato"/>
            </a:endParaRPr>
          </a:p>
        </p:txBody>
      </p:sp>
    </p:spTree>
  </p:cSld>
  <p:clrMapOvr>
    <a:masterClrMapping/>
  </p:clrMapOvr>
  <p:transition spd="slow">
    <p:cut/>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755"/>
        <p:cNvGrpSpPr/>
        <p:nvPr/>
      </p:nvGrpSpPr>
      <p:grpSpPr>
        <a:xfrm>
          <a:off x="0" y="0"/>
          <a:ext cx="0" cy="0"/>
          <a:chOff x="0" y="0"/>
          <a:chExt cx="0" cy="0"/>
        </a:xfrm>
      </p:grpSpPr>
      <p:sp>
        <p:nvSpPr>
          <p:cNvPr id="756" name="Shape 756"/>
          <p:cNvSpPr txBox="1">
            <a:spLocks noGrp="1"/>
          </p:cNvSpPr>
          <p:nvPr>
            <p:ph type="title"/>
          </p:nvPr>
        </p:nvSpPr>
        <p:spPr>
          <a:xfrm>
            <a:off x="298124" y="202814"/>
            <a:ext cx="8520599"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sz="3200" b="1" i="0" u="none" strike="noStrike" cap="none" dirty="0">
                <a:solidFill>
                  <a:schemeClr val="dk1"/>
                </a:solidFill>
                <a:latin typeface="Arial"/>
                <a:ea typeface="Arial"/>
                <a:cs typeface="Arial"/>
                <a:sym typeface="Arial"/>
              </a:rPr>
              <a:t>参考文献</a:t>
            </a: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dirty="0">
              <a:solidFill>
                <a:schemeClr val="dk1"/>
              </a:solidFill>
              <a:latin typeface="Arial"/>
              <a:ea typeface="Arial"/>
              <a:cs typeface="Arial"/>
              <a:sym typeface="Arial"/>
            </a:endParaRPr>
          </a:p>
        </p:txBody>
      </p:sp>
      <p:sp>
        <p:nvSpPr>
          <p:cNvPr id="757" name="Shape 757"/>
          <p:cNvSpPr txBox="1">
            <a:spLocks noGrp="1"/>
          </p:cNvSpPr>
          <p:nvPr>
            <p:ph type="body" idx="1"/>
          </p:nvPr>
        </p:nvSpPr>
        <p:spPr>
          <a:xfrm>
            <a:off x="77650" y="828913"/>
            <a:ext cx="8961299" cy="4176719"/>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ja" sz="1200" dirty="0"/>
              <a:t>・Hui-chien Pang(2003) 「ファンにおけるヒエラルキーの考察」 東京大学大学院情報学環紀要 No.78</a:t>
            </a:r>
          </a:p>
          <a:p>
            <a:pPr marL="0" marR="0" lvl="0" indent="0" algn="l" rtl="0">
              <a:lnSpc>
                <a:spcPct val="100000"/>
              </a:lnSpc>
              <a:spcBef>
                <a:spcPts val="0"/>
              </a:spcBef>
              <a:spcAft>
                <a:spcPts val="0"/>
              </a:spcAft>
              <a:buClr>
                <a:srgbClr val="000000"/>
              </a:buClr>
              <a:buSzPct val="25000"/>
              <a:buFont typeface="Arial"/>
              <a:buNone/>
            </a:pPr>
            <a:r>
              <a:rPr lang="ja" sz="1200" dirty="0"/>
              <a:t>・小松佳奈恵(2012)　「ファン・スターという存在を問い直す」 関西大学リポジトリ</a:t>
            </a:r>
          </a:p>
          <a:p>
            <a:pPr marL="0" marR="0" lvl="0" indent="0" algn="l" rtl="0">
              <a:lnSpc>
                <a:spcPct val="100000"/>
              </a:lnSpc>
              <a:spcBef>
                <a:spcPts val="0"/>
              </a:spcBef>
              <a:spcAft>
                <a:spcPts val="0"/>
              </a:spcAft>
              <a:buClr>
                <a:srgbClr val="000000"/>
              </a:buClr>
              <a:buSzPct val="25000"/>
              <a:buFont typeface="Arial"/>
              <a:buNone/>
            </a:pPr>
            <a:r>
              <a:rPr lang="ja" sz="1200" dirty="0"/>
              <a:t>・池田太臣(2013)　「共同体、個人そしてプロデュセイジ」 甲南女子大学研究紀要</a:t>
            </a:r>
          </a:p>
          <a:p>
            <a:pPr marL="0" marR="0" lvl="0" indent="0" algn="l" rtl="0">
              <a:lnSpc>
                <a:spcPct val="100000"/>
              </a:lnSpc>
              <a:spcBef>
                <a:spcPts val="0"/>
              </a:spcBef>
              <a:spcAft>
                <a:spcPts val="0"/>
              </a:spcAft>
              <a:buClr>
                <a:srgbClr val="000000"/>
              </a:buClr>
              <a:buSzPct val="25000"/>
              <a:buFont typeface="Arial"/>
              <a:buNone/>
            </a:pPr>
            <a:r>
              <a:rPr lang="ja" sz="1200" dirty="0"/>
              <a:t>・大野貴司(2007）　「ファンコミュニティ：性格と機能」 体育・スポーツ経営学研究</a:t>
            </a:r>
          </a:p>
          <a:p>
            <a:pPr marL="0" marR="0" lvl="0" indent="0" algn="l" rtl="0">
              <a:lnSpc>
                <a:spcPct val="100000"/>
              </a:lnSpc>
              <a:spcBef>
                <a:spcPts val="0"/>
              </a:spcBef>
              <a:spcAft>
                <a:spcPts val="0"/>
              </a:spcAft>
              <a:buClr>
                <a:srgbClr val="000000"/>
              </a:buClr>
              <a:buSzPct val="25000"/>
              <a:buFont typeface="Arial"/>
              <a:buNone/>
            </a:pPr>
            <a:r>
              <a:rPr lang="ja" sz="1200" dirty="0"/>
              <a:t>・天笠邦一、井上綾華、小川克彦　「アイドルファンコミュニティの分析」第32回情報学会大会</a:t>
            </a:r>
          </a:p>
          <a:p>
            <a:pPr marL="0" marR="0" lvl="0" indent="0" algn="l" rtl="0">
              <a:lnSpc>
                <a:spcPct val="100000"/>
              </a:lnSpc>
              <a:spcBef>
                <a:spcPts val="0"/>
              </a:spcBef>
              <a:spcAft>
                <a:spcPts val="0"/>
              </a:spcAft>
              <a:buClr>
                <a:srgbClr val="000000"/>
              </a:buClr>
              <a:buSzPct val="25000"/>
              <a:buFont typeface="Arial"/>
              <a:buNone/>
            </a:pPr>
            <a:r>
              <a:rPr lang="ja" sz="1200" dirty="0"/>
              <a:t>・藤本淳也(2012)　「人を動かすスポーツ」 人間福祉学研究 第5巻第1号</a:t>
            </a:r>
          </a:p>
          <a:p>
            <a:pPr marL="0" marR="0" lvl="0" indent="0" algn="l" rtl="0">
              <a:lnSpc>
                <a:spcPct val="100000"/>
              </a:lnSpc>
              <a:spcBef>
                <a:spcPts val="0"/>
              </a:spcBef>
              <a:spcAft>
                <a:spcPts val="0"/>
              </a:spcAft>
              <a:buClr>
                <a:srgbClr val="000000"/>
              </a:buClr>
              <a:buSzPct val="25000"/>
              <a:buFont typeface="Arial"/>
              <a:buNone/>
            </a:pPr>
            <a:r>
              <a:rPr lang="ja" sz="1200" dirty="0"/>
              <a:t>・瀬戸綾(2011)　「スポーツファンの心理変化プロセスに関する研究」 早稲田大学　大学院スポーツ研究学科</a:t>
            </a:r>
          </a:p>
          <a:p>
            <a:pPr marL="0" marR="0" lvl="0" indent="0" algn="l" rtl="0">
              <a:lnSpc>
                <a:spcPct val="100000"/>
              </a:lnSpc>
              <a:spcBef>
                <a:spcPts val="0"/>
              </a:spcBef>
              <a:spcAft>
                <a:spcPts val="0"/>
              </a:spcAft>
              <a:buClr>
                <a:srgbClr val="000000"/>
              </a:buClr>
              <a:buSzPct val="25000"/>
              <a:buFont typeface="Arial"/>
              <a:buNone/>
            </a:pPr>
            <a:r>
              <a:rPr lang="ja" sz="1200" dirty="0"/>
              <a:t>・杉谷陽子(2013）　「新規ブランド構築における消費者の感情の役割」 上智経済論集 第58号 第1.2巻</a:t>
            </a:r>
          </a:p>
          <a:p>
            <a:pPr marL="0" marR="0" lvl="0" indent="0" algn="l" rtl="0">
              <a:lnSpc>
                <a:spcPct val="100000"/>
              </a:lnSpc>
              <a:spcBef>
                <a:spcPts val="0"/>
              </a:spcBef>
              <a:spcAft>
                <a:spcPts val="0"/>
              </a:spcAft>
              <a:buClr>
                <a:srgbClr val="000000"/>
              </a:buClr>
              <a:buSzPct val="25000"/>
              <a:buFont typeface="Arial"/>
              <a:buNone/>
            </a:pPr>
            <a:r>
              <a:rPr lang="ja" sz="1200" dirty="0"/>
              <a:t>・平木いくみ(2012)　「マーケティングにおける希少性とその原因」 実践女子大学人間社会学部紀要 第8集</a:t>
            </a:r>
          </a:p>
          <a:p>
            <a:pPr marL="0" marR="0" lvl="0" indent="0" algn="l" rtl="0">
              <a:lnSpc>
                <a:spcPct val="100000"/>
              </a:lnSpc>
              <a:spcBef>
                <a:spcPts val="0"/>
              </a:spcBef>
              <a:spcAft>
                <a:spcPts val="0"/>
              </a:spcAft>
              <a:buClr>
                <a:srgbClr val="000000"/>
              </a:buClr>
              <a:buSzPct val="25000"/>
              <a:buFont typeface="Arial"/>
              <a:buNone/>
            </a:pPr>
            <a:r>
              <a:rPr lang="ja" sz="1200" dirty="0"/>
              <a:t>・菅野佐織(2013)　「自己とブランドの結びつきがブランドアタッチメントに与える影響」 関西大学リポジトリ</a:t>
            </a:r>
          </a:p>
          <a:p>
            <a:pPr marL="0" marR="0" lvl="0" indent="0" algn="l" rtl="0">
              <a:lnSpc>
                <a:spcPct val="100000"/>
              </a:lnSpc>
              <a:spcBef>
                <a:spcPts val="0"/>
              </a:spcBef>
              <a:spcAft>
                <a:spcPts val="0"/>
              </a:spcAft>
              <a:buClr>
                <a:srgbClr val="000000"/>
              </a:buClr>
              <a:buSzPct val="25000"/>
              <a:buFont typeface="Arial"/>
              <a:buNone/>
            </a:pPr>
            <a:r>
              <a:rPr lang="ja" sz="1200" dirty="0"/>
              <a:t>　　　　　　  (2011)   「ブランドリレーションシップ概念の整理と課題」 駒大経営研究第42巻第3.4号</a:t>
            </a:r>
          </a:p>
          <a:p>
            <a:pPr marL="0" marR="0" lvl="0" indent="0" algn="l" rtl="0">
              <a:lnSpc>
                <a:spcPct val="100000"/>
              </a:lnSpc>
              <a:spcBef>
                <a:spcPts val="0"/>
              </a:spcBef>
              <a:spcAft>
                <a:spcPts val="0"/>
              </a:spcAft>
              <a:buClr>
                <a:srgbClr val="000000"/>
              </a:buClr>
              <a:buSzPct val="25000"/>
              <a:buFont typeface="Arial"/>
              <a:buNone/>
            </a:pPr>
            <a:r>
              <a:rPr lang="ja" sz="1200" dirty="0"/>
              <a:t>・林修賢(2006)　「リレーションシップマーケティングの進展」 大阪成蹊大学現代経営情報学部研究紀要 第3巻第1号</a:t>
            </a:r>
          </a:p>
          <a:p>
            <a:pPr marL="0" marR="0" lvl="0" indent="0" algn="l" rtl="0">
              <a:lnSpc>
                <a:spcPct val="100000"/>
              </a:lnSpc>
              <a:spcBef>
                <a:spcPts val="0"/>
              </a:spcBef>
              <a:spcAft>
                <a:spcPts val="0"/>
              </a:spcAft>
              <a:buClr>
                <a:srgbClr val="000000"/>
              </a:buClr>
              <a:buSzPct val="25000"/>
              <a:buFont typeface="Arial"/>
              <a:buNone/>
            </a:pPr>
            <a:r>
              <a:rPr lang="ja" sz="1200" dirty="0"/>
              <a:t>・五十嵐正毅、室岡祐司(2012)　「天神ブランドの地域ブランド構造」 九州産業大学産業経営研究所</a:t>
            </a:r>
          </a:p>
          <a:p>
            <a:pPr marL="0" marR="0" lvl="0" indent="0" algn="l" rtl="0">
              <a:lnSpc>
                <a:spcPct val="100000"/>
              </a:lnSpc>
              <a:spcBef>
                <a:spcPts val="0"/>
              </a:spcBef>
              <a:spcAft>
                <a:spcPts val="0"/>
              </a:spcAft>
              <a:buClr>
                <a:srgbClr val="000000"/>
              </a:buClr>
              <a:buSzPct val="25000"/>
              <a:buFont typeface="Arial"/>
              <a:buNone/>
            </a:pPr>
            <a:r>
              <a:rPr lang="ja" sz="1200" dirty="0"/>
              <a:t>・澤田匡人、新井邦治郎(2002)</a:t>
            </a:r>
          </a:p>
          <a:p>
            <a:pPr marL="0" marR="0" lvl="0" indent="0" algn="l" rtl="0">
              <a:lnSpc>
                <a:spcPct val="100000"/>
              </a:lnSpc>
              <a:spcBef>
                <a:spcPts val="0"/>
              </a:spcBef>
              <a:spcAft>
                <a:spcPts val="0"/>
              </a:spcAft>
              <a:buClr>
                <a:srgbClr val="000000"/>
              </a:buClr>
              <a:buSzPct val="25000"/>
              <a:buFont typeface="Arial"/>
              <a:buNone/>
            </a:pPr>
            <a:r>
              <a:rPr lang="ja" sz="1200" dirty="0"/>
              <a:t>          　</a:t>
            </a:r>
            <a:r>
              <a:rPr lang="ja-JP" altLang="en-US" sz="1200" dirty="0" smtClean="0"/>
              <a:t>　　　　</a:t>
            </a:r>
            <a:r>
              <a:rPr lang="ja" sz="1200" dirty="0" smtClean="0"/>
              <a:t>「</a:t>
            </a:r>
            <a:r>
              <a:rPr lang="ja" sz="1200" dirty="0"/>
              <a:t>妬みの対処方略選択に及ぼす、妬み傾向、領域重要度、および獲得可能性の影響」 教育心理学研究</a:t>
            </a:r>
          </a:p>
          <a:p>
            <a:pPr marL="0" marR="0" lvl="0" indent="0" algn="l" rtl="0">
              <a:lnSpc>
                <a:spcPct val="100000"/>
              </a:lnSpc>
              <a:spcBef>
                <a:spcPts val="0"/>
              </a:spcBef>
              <a:spcAft>
                <a:spcPts val="0"/>
              </a:spcAft>
              <a:buClr>
                <a:srgbClr val="000000"/>
              </a:buClr>
              <a:buSzPct val="25000"/>
              <a:buFont typeface="Arial"/>
              <a:buNone/>
            </a:pPr>
            <a:r>
              <a:rPr lang="ja" sz="1200" dirty="0"/>
              <a:t>・石川実(2009)　「嫉妬と羨望の社会学」世界思想社</a:t>
            </a:r>
          </a:p>
          <a:p>
            <a:pPr marL="0" marR="0" lvl="0" indent="0" algn="l" rtl="0">
              <a:lnSpc>
                <a:spcPct val="100000"/>
              </a:lnSpc>
              <a:spcBef>
                <a:spcPts val="0"/>
              </a:spcBef>
              <a:spcAft>
                <a:spcPts val="0"/>
              </a:spcAft>
              <a:buClr>
                <a:srgbClr val="000000"/>
              </a:buClr>
              <a:buSzPct val="25000"/>
              <a:buFont typeface="Arial"/>
              <a:buNone/>
            </a:pPr>
            <a:r>
              <a:rPr lang="ja" sz="1200" dirty="0"/>
              <a:t>・畑井佐織(2004)　「消費者とブランド関係の構造と測定尺度の開発」 消費者行動研究</a:t>
            </a:r>
          </a:p>
          <a:p>
            <a:pPr lvl="0"/>
            <a:r>
              <a:rPr lang="ja" altLang="ja-JP" sz="1200" dirty="0"/>
              <a:t>・日経ビジネス </a:t>
            </a:r>
            <a:r>
              <a:rPr lang="ja" altLang="ja-JP" sz="1200" u="sng" dirty="0">
                <a:solidFill>
                  <a:schemeClr val="hlink"/>
                </a:solidFill>
                <a:hlinkClick r:id="rId3"/>
              </a:rPr>
              <a:t>http://business.nikkeibp.co.jp/article/manage/20090326/190152/?rt=nocnt</a:t>
            </a:r>
          </a:p>
          <a:p>
            <a:pPr lvl="0"/>
            <a:r>
              <a:rPr lang="ja" altLang="ja-JP" sz="1200" dirty="0"/>
              <a:t>・朝日新聞社広告局ウェブサイト　</a:t>
            </a:r>
            <a:r>
              <a:rPr lang="ja" altLang="ja-JP" sz="1200" u="sng" dirty="0">
                <a:solidFill>
                  <a:schemeClr val="hlink"/>
                </a:solidFill>
                <a:hlinkClick r:id="rId4"/>
              </a:rPr>
              <a:t>http://adv.asahi.com/modules/feature/index.php/content0039.html</a:t>
            </a:r>
          </a:p>
          <a:p>
            <a:pPr lvl="0"/>
            <a:r>
              <a:rPr lang="ja" altLang="ja-JP" sz="1200" dirty="0"/>
              <a:t>・salesforce  </a:t>
            </a:r>
            <a:r>
              <a:rPr lang="ja" altLang="ja-JP" sz="1200" u="sng" dirty="0">
                <a:solidFill>
                  <a:schemeClr val="hlink"/>
                </a:solidFill>
                <a:hlinkClick r:id="rId5"/>
              </a:rPr>
              <a:t>http://www.salesforce.com/jp/crm/</a:t>
            </a:r>
          </a:p>
          <a:p>
            <a:pPr lvl="0"/>
            <a:r>
              <a:rPr lang="ja" altLang="ja-JP" dirty="0"/>
              <a:t>　</a:t>
            </a:r>
          </a:p>
          <a:p>
            <a:pPr marL="0" marR="0" lvl="0" indent="0" algn="l" rtl="0">
              <a:lnSpc>
                <a:spcPct val="100000"/>
              </a:lnSpc>
              <a:spcBef>
                <a:spcPts val="0"/>
              </a:spcBef>
              <a:spcAft>
                <a:spcPts val="0"/>
              </a:spcAft>
              <a:buClr>
                <a:srgbClr val="000000"/>
              </a:buClr>
              <a:buSzPct val="25000"/>
              <a:buFont typeface="Arial"/>
              <a:buNone/>
            </a:pPr>
            <a:endParaRPr dirty="0"/>
          </a:p>
        </p:txBody>
      </p:sp>
      <p:sp>
        <p:nvSpPr>
          <p:cNvPr id="758" name="Shape 758"/>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66</a:t>
            </a:fld>
            <a:endParaRPr lang="ja" sz="1400" b="0" i="0" u="none" strike="noStrike" cap="none">
              <a:solidFill>
                <a:schemeClr val="dk2"/>
              </a:solidFill>
              <a:latin typeface="Lato"/>
              <a:ea typeface="Lato"/>
              <a:cs typeface="Lato"/>
              <a:sym typeface="Lato"/>
            </a:endParaRPr>
          </a:p>
        </p:txBody>
      </p:sp>
    </p:spTree>
  </p:cSld>
  <p:clrMapOvr>
    <a:masterClrMapping/>
  </p:clrMapOvr>
  <p:transition spd="slow">
    <p:cut/>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770"/>
        <p:cNvGrpSpPr/>
        <p:nvPr/>
      </p:nvGrpSpPr>
      <p:grpSpPr>
        <a:xfrm>
          <a:off x="0" y="0"/>
          <a:ext cx="0" cy="0"/>
          <a:chOff x="0" y="0"/>
          <a:chExt cx="0" cy="0"/>
        </a:xfrm>
      </p:grpSpPr>
      <p:sp>
        <p:nvSpPr>
          <p:cNvPr id="771" name="Shape 771"/>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endParaRPr lang="ja" sz="3200" b="1"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dirty="0">
              <a:solidFill>
                <a:schemeClr val="dk1"/>
              </a:solidFill>
              <a:latin typeface="Arial"/>
              <a:ea typeface="Arial"/>
              <a:cs typeface="Arial"/>
              <a:sym typeface="Arial"/>
            </a:endParaRPr>
          </a:p>
        </p:txBody>
      </p:sp>
      <p:sp>
        <p:nvSpPr>
          <p:cNvPr id="772" name="Shape 772"/>
          <p:cNvSpPr txBox="1">
            <a:spLocks noGrp="1"/>
          </p:cNvSpPr>
          <p:nvPr>
            <p:ph type="body" idx="1"/>
          </p:nvPr>
        </p:nvSpPr>
        <p:spPr>
          <a:xfrm>
            <a:off x="93475" y="1260400"/>
            <a:ext cx="8520599" cy="3814198"/>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ja" sz="2400" b="0" i="0" u="none" strike="noStrike" cap="none" dirty="0">
                <a:solidFill>
                  <a:srgbClr val="000000"/>
                </a:solidFill>
                <a:latin typeface="Arial"/>
                <a:ea typeface="Arial"/>
                <a:cs typeface="Arial"/>
                <a:sym typeface="Arial"/>
              </a:rPr>
              <a:t>ご清聴ありがとうございました！！</a:t>
            </a:r>
          </a:p>
        </p:txBody>
      </p:sp>
      <p:sp>
        <p:nvSpPr>
          <p:cNvPr id="773" name="Shape 773"/>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en-US" altLang="ja" sz="1400" b="0" i="0" u="none" strike="noStrike" cap="none">
                <a:solidFill>
                  <a:srgbClr val="000000"/>
                </a:solidFill>
                <a:latin typeface="Arial"/>
                <a:ea typeface="Arial"/>
                <a:cs typeface="Arial"/>
                <a:sym typeface="Arial"/>
              </a:rPr>
              <a:t>67</a:t>
            </a:fld>
            <a:endParaRPr lang="ja" sz="1400" b="0" i="0" u="none" strike="noStrike" cap="none">
              <a:solidFill>
                <a:srgbClr val="000000"/>
              </a:solidFill>
              <a:latin typeface="Arial"/>
              <a:ea typeface="Arial"/>
              <a:cs typeface="Arial"/>
              <a:sym typeface="Arial"/>
            </a:endParaRPr>
          </a:p>
        </p:txBody>
      </p:sp>
      <p:pic>
        <p:nvPicPr>
          <p:cNvPr id="774" name="Shape 774"/>
          <p:cNvPicPr preferRelativeResize="0"/>
          <p:nvPr/>
        </p:nvPicPr>
        <p:blipFill rotWithShape="1">
          <a:blip r:embed="rId3">
            <a:alphaModFix/>
          </a:blip>
          <a:srcRect l="4379" t="11724" b="1942"/>
          <a:stretch/>
        </p:blipFill>
        <p:spPr>
          <a:xfrm>
            <a:off x="1357525" y="2268125"/>
            <a:ext cx="2322600" cy="2412873"/>
          </a:xfrm>
          <a:prstGeom prst="rect">
            <a:avLst/>
          </a:prstGeom>
          <a:noFill/>
          <a:ln>
            <a:noFill/>
          </a:ln>
        </p:spPr>
      </p:pic>
      <p:pic>
        <p:nvPicPr>
          <p:cNvPr id="775" name="Shape 775"/>
          <p:cNvPicPr preferRelativeResize="0"/>
          <p:nvPr/>
        </p:nvPicPr>
        <p:blipFill rotWithShape="1">
          <a:blip r:embed="rId4">
            <a:alphaModFix/>
          </a:blip>
          <a:srcRect l="29829" t="21751" r="15272" b="25441"/>
          <a:stretch/>
        </p:blipFill>
        <p:spPr>
          <a:xfrm>
            <a:off x="4355750" y="2560711"/>
            <a:ext cx="3918773" cy="2120298"/>
          </a:xfrm>
          <a:prstGeom prst="rect">
            <a:avLst/>
          </a:prstGeom>
          <a:noFill/>
          <a:ln>
            <a:noFill/>
          </a:ln>
        </p:spPr>
      </p:pic>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774"/>
                                        </p:tgtEl>
                                        <p:attrNameLst>
                                          <p:attrName>style.visibility</p:attrName>
                                        </p:attrNameLst>
                                      </p:cBhvr>
                                      <p:to>
                                        <p:strVal val="visible"/>
                                      </p:to>
                                    </p:set>
                                    <p:anim calcmode="lin" valueType="num">
                                      <p:cBhvr additive="base">
                                        <p:cTn id="7" dur="1000"/>
                                        <p:tgtEl>
                                          <p:spTgt spid="774"/>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775"/>
                                        </p:tgtEl>
                                        <p:attrNameLst>
                                          <p:attrName>style.visibility</p:attrName>
                                        </p:attrNameLst>
                                      </p:cBhvr>
                                      <p:to>
                                        <p:strVal val="visible"/>
                                      </p:to>
                                    </p:set>
                                    <p:anim calcmode="lin" valueType="num">
                                      <p:cBhvr additive="base">
                                        <p:cTn id="10" dur="1000"/>
                                        <p:tgtEl>
                                          <p:spTgt spid="775"/>
                                        </p:tgtEl>
                                        <p:attrNameLst>
                                          <p:attrName>ppt_x</p:attrName>
                                        </p:attrNameLst>
                                      </p:cBhvr>
                                      <p:tavLst>
                                        <p:tav tm="0">
                                          <p:val>
                                            <p:strVal val="#ppt_x-1"/>
                                          </p:val>
                                        </p:tav>
                                        <p:tav tm="100000">
                                          <p:val>
                                            <p:strVal val="#ppt_x"/>
                                          </p:val>
                                        </p:tav>
                                      </p:tavLst>
                                    </p:anim>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772">
                                            <p:txEl>
                                              <p:pRg st="0" end="0"/>
                                            </p:txEl>
                                          </p:spTgt>
                                        </p:tgtEl>
                                        <p:attrNameLst>
                                          <p:attrName>style.visibility</p:attrName>
                                        </p:attrNameLst>
                                      </p:cBhvr>
                                      <p:to>
                                        <p:strVal val="visible"/>
                                      </p:to>
                                    </p:set>
                                    <p:anim calcmode="lin" valueType="num">
                                      <p:cBhvr>
                                        <p:cTn id="15" dur="1000" fill="hold"/>
                                        <p:tgtEl>
                                          <p:spTgt spid="772">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772">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772">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77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311700" y="391350"/>
            <a:ext cx="8520599" cy="6261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layfair Display"/>
              <a:buNone/>
            </a:pPr>
            <a:r>
              <a:rPr lang="ja" sz="3200" b="1" i="0" u="none" strike="noStrike" cap="none">
                <a:solidFill>
                  <a:schemeClr val="dk1"/>
                </a:solidFill>
                <a:latin typeface="Arial"/>
                <a:ea typeface="Arial"/>
                <a:cs typeface="Arial"/>
                <a:sym typeface="Arial"/>
              </a:rPr>
              <a:t>現状分析</a:t>
            </a:r>
          </a:p>
          <a:p>
            <a:pPr marL="0" marR="0" lvl="0" indent="0" algn="l" rtl="0">
              <a:lnSpc>
                <a:spcPct val="100000"/>
              </a:lnSpc>
              <a:spcBef>
                <a:spcPts val="0"/>
              </a:spcBef>
              <a:spcAft>
                <a:spcPts val="0"/>
              </a:spcAft>
              <a:buClr>
                <a:schemeClr val="dk1"/>
              </a:buClr>
              <a:buSzPct val="25000"/>
              <a:buFont typeface="Playfair Display"/>
              <a:buNone/>
            </a:pPr>
            <a:endParaRPr sz="3200" b="1" i="0" u="none" strike="noStrike" cap="none">
              <a:solidFill>
                <a:schemeClr val="dk1"/>
              </a:solidFill>
              <a:latin typeface="Arial"/>
              <a:ea typeface="Arial"/>
              <a:cs typeface="Arial"/>
              <a:sym typeface="Arial"/>
            </a:endParaRPr>
          </a:p>
        </p:txBody>
      </p:sp>
      <p:sp>
        <p:nvSpPr>
          <p:cNvPr id="111" name="Shape 111"/>
          <p:cNvSpPr txBox="1">
            <a:spLocks noGrp="1"/>
          </p:cNvSpPr>
          <p:nvPr>
            <p:ph type="sldNum" idx="12"/>
          </p:nvPr>
        </p:nvSpPr>
        <p:spPr>
          <a:xfrm>
            <a:off x="8490250" y="4681008"/>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Lato"/>
              <a:buNone/>
            </a:pPr>
            <a:fld id="{00000000-1234-1234-1234-123412341234}" type="slidenum">
              <a:rPr lang="en-US" altLang="ja" sz="1400" b="0" i="0" u="none" strike="noStrike" cap="none">
                <a:solidFill>
                  <a:schemeClr val="dk2"/>
                </a:solidFill>
                <a:latin typeface="Lato"/>
                <a:ea typeface="Lato"/>
                <a:cs typeface="Lato"/>
                <a:sym typeface="Lato"/>
              </a:rPr>
              <a:t>7</a:t>
            </a:fld>
            <a:endParaRPr lang="ja" sz="1400" b="0" i="0" u="none" strike="noStrike" cap="none">
              <a:solidFill>
                <a:schemeClr val="dk2"/>
              </a:solidFill>
              <a:latin typeface="Lato"/>
              <a:ea typeface="Lato"/>
              <a:cs typeface="Lato"/>
              <a:sym typeface="Lato"/>
            </a:endParaRPr>
          </a:p>
        </p:txBody>
      </p:sp>
      <p:sp>
        <p:nvSpPr>
          <p:cNvPr id="112" name="Shape 112"/>
          <p:cNvSpPr/>
          <p:nvPr/>
        </p:nvSpPr>
        <p:spPr>
          <a:xfrm>
            <a:off x="2362888" y="327175"/>
            <a:ext cx="4418226" cy="2091312"/>
          </a:xfrm>
          <a:prstGeom prst="irregularSeal1">
            <a:avLst/>
          </a:prstGeom>
          <a:solidFill>
            <a:srgbClr val="FFF2CC"/>
          </a:solidFill>
          <a:ln w="9525" cap="flat" cmpd="sng">
            <a:solidFill>
              <a:srgbClr val="FFFF00"/>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ja" sz="2400" b="1" dirty="0"/>
              <a:t>市場における</a:t>
            </a:r>
          </a:p>
          <a:p>
            <a:pPr lvl="0" algn="ctr">
              <a:spcBef>
                <a:spcPts val="0"/>
              </a:spcBef>
              <a:buNone/>
            </a:pPr>
            <a:r>
              <a:rPr lang="ja" sz="2400" b="1" dirty="0"/>
              <a:t>競争激化</a:t>
            </a:r>
          </a:p>
        </p:txBody>
      </p:sp>
      <p:sp>
        <p:nvSpPr>
          <p:cNvPr id="113" name="Shape 113"/>
          <p:cNvSpPr/>
          <p:nvPr/>
        </p:nvSpPr>
        <p:spPr>
          <a:xfrm>
            <a:off x="4221600" y="2462725"/>
            <a:ext cx="700800" cy="795900"/>
          </a:xfrm>
          <a:prstGeom prst="downArrow">
            <a:avLst>
              <a:gd name="adj1" fmla="val 50000"/>
              <a:gd name="adj2" fmla="val 50000"/>
            </a:avLst>
          </a:prstGeom>
          <a:solidFill>
            <a:srgbClr val="CFE2F3"/>
          </a:solidFill>
          <a:ln w="9525" cap="flat" cmpd="sng">
            <a:solidFill>
              <a:srgbClr val="0000FF"/>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14" name="Shape 114"/>
          <p:cNvSpPr/>
          <p:nvPr/>
        </p:nvSpPr>
        <p:spPr>
          <a:xfrm>
            <a:off x="671400" y="3167225"/>
            <a:ext cx="7801199" cy="1619700"/>
          </a:xfrm>
          <a:prstGeom prst="horizontalScroll">
            <a:avLst>
              <a:gd name="adj" fmla="val 12500"/>
            </a:avLst>
          </a:prstGeom>
          <a:solidFill>
            <a:srgbClr val="EA9999"/>
          </a:solidFill>
          <a:ln w="9525" cap="flat" cmpd="sng">
            <a:solidFill>
              <a:srgbClr val="FF0000"/>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ja" sz="2400" dirty="0"/>
              <a:t>重要な課題</a:t>
            </a:r>
          </a:p>
          <a:p>
            <a:pPr lvl="0" algn="ctr" rtl="0">
              <a:spcBef>
                <a:spcPts val="0"/>
              </a:spcBef>
              <a:buNone/>
            </a:pPr>
            <a:r>
              <a:rPr lang="ja" sz="2400" dirty="0"/>
              <a:t>顧客ロイヤルティの獲得</a:t>
            </a:r>
          </a:p>
          <a:p>
            <a:pPr lvl="0" algn="ctr">
              <a:spcBef>
                <a:spcPts val="0"/>
              </a:spcBef>
              <a:buNone/>
            </a:pPr>
            <a:r>
              <a:rPr lang="ja" sz="2400" dirty="0"/>
              <a:t>＝顧客との好意的かつ長期的な関係性の維持</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2"/>
                                        </p:tgtEl>
                                        <p:attrNameLst>
                                          <p:attrName>style.visibility</p:attrName>
                                        </p:attrNameLst>
                                      </p:cBhvr>
                                      <p:to>
                                        <p:strVal val="visible"/>
                                      </p:to>
                                    </p:set>
                                    <p:anim calcmode="lin" valueType="num">
                                      <p:cBhvr>
                                        <p:cTn id="7" dur="500" fill="hold"/>
                                        <p:tgtEl>
                                          <p:spTgt spid="112"/>
                                        </p:tgtEl>
                                        <p:attrNameLst>
                                          <p:attrName>ppt_w</p:attrName>
                                        </p:attrNameLst>
                                      </p:cBhvr>
                                      <p:tavLst>
                                        <p:tav tm="0">
                                          <p:val>
                                            <p:fltVal val="0"/>
                                          </p:val>
                                        </p:tav>
                                        <p:tav tm="100000">
                                          <p:val>
                                            <p:strVal val="#ppt_w"/>
                                          </p:val>
                                        </p:tav>
                                      </p:tavLst>
                                    </p:anim>
                                    <p:anim calcmode="lin" valueType="num">
                                      <p:cBhvr>
                                        <p:cTn id="8" dur="500" fill="hold"/>
                                        <p:tgtEl>
                                          <p:spTgt spid="112"/>
                                        </p:tgtEl>
                                        <p:attrNameLst>
                                          <p:attrName>ppt_h</p:attrName>
                                        </p:attrNameLst>
                                      </p:cBhvr>
                                      <p:tavLst>
                                        <p:tav tm="0">
                                          <p:val>
                                            <p:fltVal val="0"/>
                                          </p:val>
                                        </p:tav>
                                        <p:tav tm="100000">
                                          <p:val>
                                            <p:strVal val="#ppt_h"/>
                                          </p:val>
                                        </p:tav>
                                      </p:tavLst>
                                    </p:anim>
                                    <p:animEffect transition="in" filter="fade">
                                      <p:cBhvr>
                                        <p:cTn id="9" dur="500"/>
                                        <p:tgtEl>
                                          <p:spTgt spid="11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1" fill="hold" nodeType="clickEffect">
                                  <p:stCondLst>
                                    <p:cond delay="0"/>
                                  </p:stCondLst>
                                  <p:childTnLst>
                                    <p:set>
                                      <p:cBhvr>
                                        <p:cTn id="13" dur="1" fill="hold">
                                          <p:stCondLst>
                                            <p:cond delay="0"/>
                                          </p:stCondLst>
                                        </p:cTn>
                                        <p:tgtEl>
                                          <p:spTgt spid="113"/>
                                        </p:tgtEl>
                                        <p:attrNameLst>
                                          <p:attrName>style.visibility</p:attrName>
                                        </p:attrNameLst>
                                      </p:cBhvr>
                                      <p:to>
                                        <p:strVal val="visible"/>
                                      </p:to>
                                    </p:set>
                                    <p:anim calcmode="lin" valueType="num">
                                      <p:cBhvr additive="base">
                                        <p:cTn id="14" dur="1000"/>
                                        <p:tgtEl>
                                          <p:spTgt spid="1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14"/>
                                        </p:tgtEl>
                                        <p:attrNameLst>
                                          <p:attrName>style.visibility</p:attrName>
                                        </p:attrNameLst>
                                      </p:cBhvr>
                                      <p:to>
                                        <p:strVal val="visible"/>
                                      </p:to>
                                    </p:set>
                                    <p:animEffect transition="in" filter="fade">
                                      <p:cBhvr>
                                        <p:cTn id="19" dur="1000"/>
                                        <p:tgtEl>
                                          <p:spTgt spid="114"/>
                                        </p:tgtEl>
                                      </p:cBhvr>
                                    </p:animEffect>
                                    <p:anim calcmode="lin" valueType="num">
                                      <p:cBhvr>
                                        <p:cTn id="20" dur="1000" fill="hold"/>
                                        <p:tgtEl>
                                          <p:spTgt spid="114"/>
                                        </p:tgtEl>
                                        <p:attrNameLst>
                                          <p:attrName>ppt_x</p:attrName>
                                        </p:attrNameLst>
                                      </p:cBhvr>
                                      <p:tavLst>
                                        <p:tav tm="0">
                                          <p:val>
                                            <p:strVal val="#ppt_x"/>
                                          </p:val>
                                        </p:tav>
                                        <p:tav tm="100000">
                                          <p:val>
                                            <p:strVal val="#ppt_x"/>
                                          </p:val>
                                        </p:tav>
                                      </p:tavLst>
                                    </p:anim>
                                    <p:anim calcmode="lin" valueType="num">
                                      <p:cBhvr>
                                        <p:cTn id="21" dur="1000" fill="hold"/>
                                        <p:tgtEl>
                                          <p:spTgt spid="114"/>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13"/>
                                        </p:tgtEl>
                                        <p:attrNameLst>
                                          <p:attrName>style.visibility</p:attrName>
                                        </p:attrNameLst>
                                      </p:cBhvr>
                                      <p:to>
                                        <p:strVal val="visible"/>
                                      </p:to>
                                    </p:set>
                                    <p:animEffect transition="in" filter="fade">
                                      <p:cBhvr>
                                        <p:cTn id="26"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1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311700" y="391350"/>
            <a:ext cx="8520599" cy="626100"/>
          </a:xfrm>
          <a:prstGeom prst="rect">
            <a:avLst/>
          </a:prstGeom>
        </p:spPr>
        <p:txBody>
          <a:bodyPr lIns="91425" tIns="91425" rIns="91425" bIns="91425" anchor="t" anchorCtr="0">
            <a:noAutofit/>
          </a:bodyPr>
          <a:lstStyle/>
          <a:p>
            <a:pPr lvl="0">
              <a:spcBef>
                <a:spcPts val="0"/>
              </a:spcBef>
              <a:buNone/>
            </a:pPr>
            <a:r>
              <a:rPr lang="ja"/>
              <a:t>現状分析１</a:t>
            </a:r>
          </a:p>
        </p:txBody>
      </p:sp>
      <p:sp>
        <p:nvSpPr>
          <p:cNvPr id="120" name="Shape 120"/>
          <p:cNvSpPr txBox="1">
            <a:spLocks noGrp="1"/>
          </p:cNvSpPr>
          <p:nvPr>
            <p:ph type="body" idx="1"/>
          </p:nvPr>
        </p:nvSpPr>
        <p:spPr>
          <a:xfrm>
            <a:off x="3063250" y="3529825"/>
            <a:ext cx="2800199" cy="504900"/>
          </a:xfrm>
          <a:prstGeom prst="rect">
            <a:avLst/>
          </a:prstGeom>
        </p:spPr>
        <p:txBody>
          <a:bodyPr lIns="91425" tIns="91425" rIns="91425" bIns="91425" anchor="t" anchorCtr="0">
            <a:noAutofit/>
          </a:bodyPr>
          <a:lstStyle/>
          <a:p>
            <a:pPr lvl="0">
              <a:spcBef>
                <a:spcPts val="0"/>
              </a:spcBef>
              <a:buNone/>
            </a:pPr>
            <a:r>
              <a:rPr lang="ja" sz="1800" b="1"/>
              <a:t>ハーレー・ダビットソン</a:t>
            </a:r>
          </a:p>
        </p:txBody>
      </p:sp>
      <p:sp>
        <p:nvSpPr>
          <p:cNvPr id="121" name="Shape 121"/>
          <p:cNvSpPr txBox="1">
            <a:spLocks noGrp="1"/>
          </p:cNvSpPr>
          <p:nvPr>
            <p:ph type="sldNum" idx="12"/>
          </p:nvPr>
        </p:nvSpPr>
        <p:spPr>
          <a:xfrm>
            <a:off x="8490250" y="4681008"/>
            <a:ext cx="548699" cy="393600"/>
          </a:xfrm>
          <a:prstGeom prst="rect">
            <a:avLst/>
          </a:prstGeom>
        </p:spPr>
        <p:txBody>
          <a:bodyPr lIns="91425" tIns="91425" rIns="91425" bIns="91425" anchor="ctr" anchorCtr="0">
            <a:noAutofit/>
          </a:bodyPr>
          <a:lstStyle/>
          <a:p>
            <a:pPr lvl="0">
              <a:spcBef>
                <a:spcPts val="0"/>
              </a:spcBef>
              <a:buClr>
                <a:srgbClr val="000000"/>
              </a:buClr>
              <a:buSzPct val="25000"/>
              <a:buFont typeface="Arial"/>
              <a:buNone/>
            </a:pPr>
            <a:fld id="{00000000-1234-1234-1234-123412341234}" type="slidenum">
              <a:rPr lang="en-US" altLang="ja"/>
              <a:t>8</a:t>
            </a:fld>
            <a:endParaRPr lang="ja"/>
          </a:p>
        </p:txBody>
      </p:sp>
      <p:pic>
        <p:nvPicPr>
          <p:cNvPr id="122" name="Shape 122"/>
          <p:cNvPicPr preferRelativeResize="0"/>
          <p:nvPr/>
        </p:nvPicPr>
        <p:blipFill rotWithShape="1">
          <a:blip r:embed="rId3">
            <a:alphaModFix/>
          </a:blip>
          <a:srcRect/>
          <a:stretch/>
        </p:blipFill>
        <p:spPr>
          <a:xfrm>
            <a:off x="3184925" y="1797328"/>
            <a:ext cx="2129099" cy="1732499"/>
          </a:xfrm>
          <a:prstGeom prst="rect">
            <a:avLst/>
          </a:prstGeom>
          <a:noFill/>
          <a:ln>
            <a:noFill/>
          </a:ln>
        </p:spPr>
      </p:pic>
      <p:sp>
        <p:nvSpPr>
          <p:cNvPr id="123" name="Shape 123"/>
          <p:cNvSpPr/>
          <p:nvPr/>
        </p:nvSpPr>
        <p:spPr>
          <a:xfrm>
            <a:off x="171850" y="1867575"/>
            <a:ext cx="2844599" cy="1026600"/>
          </a:xfrm>
          <a:prstGeom prst="ellipse">
            <a:avLst/>
          </a:prstGeom>
          <a:solidFill>
            <a:srgbClr val="CFE2F3"/>
          </a:solidFill>
          <a:ln w="9525" cap="flat" cmpd="sng">
            <a:solidFill>
              <a:srgbClr val="0000FF"/>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ja" sz="1800" b="1"/>
              <a:t>本社とお客様</a:t>
            </a:r>
          </a:p>
          <a:p>
            <a:pPr lvl="0" algn="ctr">
              <a:spcBef>
                <a:spcPts val="0"/>
              </a:spcBef>
              <a:buNone/>
            </a:pPr>
            <a:r>
              <a:rPr lang="ja" sz="1800" b="1"/>
              <a:t>本社と販売店</a:t>
            </a:r>
          </a:p>
        </p:txBody>
      </p:sp>
      <p:sp>
        <p:nvSpPr>
          <p:cNvPr id="124" name="Shape 124"/>
          <p:cNvSpPr/>
          <p:nvPr/>
        </p:nvSpPr>
        <p:spPr>
          <a:xfrm>
            <a:off x="5559975" y="925500"/>
            <a:ext cx="3002099" cy="1026600"/>
          </a:xfrm>
          <a:prstGeom prst="ellipse">
            <a:avLst/>
          </a:prstGeom>
          <a:solidFill>
            <a:srgbClr val="CFE2F3"/>
          </a:solidFill>
          <a:ln w="9525" cap="flat" cmpd="sng">
            <a:solidFill>
              <a:srgbClr val="0000FF"/>
            </a:solidFill>
            <a:prstDash val="solid"/>
            <a:round/>
            <a:headEnd type="none" w="med" len="med"/>
            <a:tailEnd type="none" w="med" len="med"/>
          </a:ln>
        </p:spPr>
        <p:txBody>
          <a:bodyPr lIns="91425" tIns="91425" rIns="91425" bIns="91425" anchor="ctr" anchorCtr="0">
            <a:noAutofit/>
          </a:bodyPr>
          <a:lstStyle/>
          <a:p>
            <a:pPr lvl="0" algn="ctr">
              <a:spcBef>
                <a:spcPts val="0"/>
              </a:spcBef>
              <a:buNone/>
            </a:pPr>
            <a:r>
              <a:rPr lang="ja" sz="1800" b="1" dirty="0"/>
              <a:t>年300回のイベント</a:t>
            </a:r>
          </a:p>
        </p:txBody>
      </p:sp>
      <p:sp>
        <p:nvSpPr>
          <p:cNvPr id="125" name="Shape 125"/>
          <p:cNvSpPr/>
          <p:nvPr/>
        </p:nvSpPr>
        <p:spPr>
          <a:xfrm>
            <a:off x="5482500" y="2803250"/>
            <a:ext cx="3556500" cy="999000"/>
          </a:xfrm>
          <a:prstGeom prst="ellipse">
            <a:avLst/>
          </a:prstGeom>
          <a:solidFill>
            <a:srgbClr val="CFE2F3"/>
          </a:solidFill>
          <a:ln w="9525" cap="flat" cmpd="sng">
            <a:solidFill>
              <a:srgbClr val="0000FF"/>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ja" sz="1800" b="1" dirty="0"/>
              <a:t>絆を生むマーケティング</a:t>
            </a:r>
          </a:p>
        </p:txBody>
      </p:sp>
      <p:sp>
        <p:nvSpPr>
          <p:cNvPr id="126" name="Shape 126"/>
          <p:cNvSpPr txBox="1"/>
          <p:nvPr/>
        </p:nvSpPr>
        <p:spPr>
          <a:xfrm>
            <a:off x="2042425" y="4150650"/>
            <a:ext cx="4548300" cy="663000"/>
          </a:xfrm>
          <a:prstGeom prst="rect">
            <a:avLst/>
          </a:prstGeom>
          <a:noFill/>
          <a:ln>
            <a:noFill/>
          </a:ln>
        </p:spPr>
        <p:txBody>
          <a:bodyPr lIns="91425" tIns="91425" rIns="91425" bIns="91425" anchor="t" anchorCtr="0">
            <a:noAutofit/>
          </a:bodyPr>
          <a:lstStyle/>
          <a:p>
            <a:pPr lvl="0">
              <a:spcBef>
                <a:spcPts val="0"/>
              </a:spcBef>
              <a:buNone/>
            </a:pPr>
            <a:r>
              <a:rPr lang="ja" sz="2400" b="1">
                <a:solidFill>
                  <a:srgbClr val="FF0000"/>
                </a:solidFill>
              </a:rPr>
              <a:t>顧客との間に築いた強い関係性</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fade">
                                      <p:cBhvr>
                                        <p:cTn id="7" dur="1000"/>
                                        <p:tgtEl>
                                          <p:spTgt spid="1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4"/>
                                        </p:tgtEl>
                                        <p:attrNameLst>
                                          <p:attrName>style.visibility</p:attrName>
                                        </p:attrNameLst>
                                      </p:cBhvr>
                                      <p:to>
                                        <p:strVal val="visible"/>
                                      </p:to>
                                    </p:set>
                                    <p:animEffect transition="in" filter="fade">
                                      <p:cBhvr>
                                        <p:cTn id="12" dur="1000"/>
                                        <p:tgtEl>
                                          <p:spTgt spid="12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5"/>
                                        </p:tgtEl>
                                        <p:attrNameLst>
                                          <p:attrName>style.visibility</p:attrName>
                                        </p:attrNameLst>
                                      </p:cBhvr>
                                      <p:to>
                                        <p:strVal val="visible"/>
                                      </p:to>
                                    </p:set>
                                    <p:animEffect transition="in" filter="fade">
                                      <p:cBhvr>
                                        <p:cTn id="17" dur="1000"/>
                                        <p:tgtEl>
                                          <p:spTgt spid="125"/>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26"/>
                                        </p:tgtEl>
                                        <p:attrNameLst>
                                          <p:attrName>style.visibility</p:attrName>
                                        </p:attrNameLst>
                                      </p:cBhvr>
                                      <p:to>
                                        <p:strVal val="visible"/>
                                      </p:to>
                                    </p:set>
                                    <p:anim calcmode="lin" valueType="num">
                                      <p:cBhvr additive="base">
                                        <p:cTn id="22" dur="1000"/>
                                        <p:tgtEl>
                                          <p:spTgt spid="1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24" grpId="0" animBg="1"/>
      <p:bldP spid="12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title"/>
          </p:nvPr>
        </p:nvSpPr>
        <p:spPr>
          <a:xfrm>
            <a:off x="311700" y="391350"/>
            <a:ext cx="8520599" cy="626100"/>
          </a:xfrm>
          <a:prstGeom prst="rect">
            <a:avLst/>
          </a:prstGeom>
        </p:spPr>
        <p:txBody>
          <a:bodyPr lIns="91425" tIns="91425" rIns="91425" bIns="91425" anchor="t" anchorCtr="0">
            <a:noAutofit/>
          </a:bodyPr>
          <a:lstStyle/>
          <a:p>
            <a:pPr lvl="0">
              <a:spcBef>
                <a:spcPts val="0"/>
              </a:spcBef>
              <a:buNone/>
            </a:pPr>
            <a:r>
              <a:rPr lang="ja"/>
              <a:t>現状分析２</a:t>
            </a:r>
          </a:p>
        </p:txBody>
      </p:sp>
      <p:sp>
        <p:nvSpPr>
          <p:cNvPr id="132" name="Shape 132"/>
          <p:cNvSpPr txBox="1">
            <a:spLocks noGrp="1"/>
          </p:cNvSpPr>
          <p:nvPr>
            <p:ph type="body" idx="1"/>
          </p:nvPr>
        </p:nvSpPr>
        <p:spPr>
          <a:xfrm>
            <a:off x="3385800" y="3440100"/>
            <a:ext cx="2372399" cy="462900"/>
          </a:xfrm>
          <a:prstGeom prst="rect">
            <a:avLst/>
          </a:prstGeom>
        </p:spPr>
        <p:txBody>
          <a:bodyPr lIns="91425" tIns="91425" rIns="91425" bIns="91425" anchor="t" anchorCtr="0">
            <a:noAutofit/>
          </a:bodyPr>
          <a:lstStyle/>
          <a:p>
            <a:pPr lvl="0" algn="ctr">
              <a:spcBef>
                <a:spcPts val="0"/>
              </a:spcBef>
              <a:buNone/>
            </a:pPr>
            <a:r>
              <a:rPr lang="ja" sz="1800" b="1"/>
              <a:t>オリックス野球クラブ</a:t>
            </a:r>
          </a:p>
        </p:txBody>
      </p:sp>
      <p:sp>
        <p:nvSpPr>
          <p:cNvPr id="133" name="Shape 133"/>
          <p:cNvSpPr txBox="1">
            <a:spLocks noGrp="1"/>
          </p:cNvSpPr>
          <p:nvPr>
            <p:ph type="sldNum" idx="12"/>
          </p:nvPr>
        </p:nvSpPr>
        <p:spPr>
          <a:xfrm>
            <a:off x="8490250" y="4681008"/>
            <a:ext cx="548699" cy="393600"/>
          </a:xfrm>
          <a:prstGeom prst="rect">
            <a:avLst/>
          </a:prstGeom>
        </p:spPr>
        <p:txBody>
          <a:bodyPr lIns="91425" tIns="91425" rIns="91425" bIns="91425" anchor="ctr" anchorCtr="0">
            <a:noAutofit/>
          </a:bodyPr>
          <a:lstStyle/>
          <a:p>
            <a:pPr lvl="0">
              <a:spcBef>
                <a:spcPts val="0"/>
              </a:spcBef>
              <a:buClr>
                <a:srgbClr val="000000"/>
              </a:buClr>
              <a:buSzPct val="25000"/>
              <a:buFont typeface="Arial"/>
              <a:buNone/>
            </a:pPr>
            <a:fld id="{00000000-1234-1234-1234-123412341234}" type="slidenum">
              <a:rPr lang="en-US" altLang="ja"/>
              <a:t>9</a:t>
            </a:fld>
            <a:endParaRPr lang="ja"/>
          </a:p>
        </p:txBody>
      </p:sp>
      <p:pic>
        <p:nvPicPr>
          <p:cNvPr id="134" name="Shape 134"/>
          <p:cNvPicPr preferRelativeResize="0"/>
          <p:nvPr/>
        </p:nvPicPr>
        <p:blipFill rotWithShape="1">
          <a:blip r:embed="rId3">
            <a:alphaModFix/>
          </a:blip>
          <a:srcRect/>
          <a:stretch/>
        </p:blipFill>
        <p:spPr>
          <a:xfrm>
            <a:off x="3643349" y="1833592"/>
            <a:ext cx="1857299" cy="1476300"/>
          </a:xfrm>
          <a:prstGeom prst="rect">
            <a:avLst/>
          </a:prstGeom>
          <a:noFill/>
          <a:ln w="9525" cap="flat" cmpd="sng">
            <a:solidFill>
              <a:schemeClr val="lt1"/>
            </a:solidFill>
            <a:prstDash val="solid"/>
            <a:round/>
            <a:headEnd type="none" w="med" len="med"/>
            <a:tailEnd type="none" w="med" len="med"/>
          </a:ln>
        </p:spPr>
      </p:pic>
      <p:sp>
        <p:nvSpPr>
          <p:cNvPr id="135" name="Shape 135"/>
          <p:cNvSpPr/>
          <p:nvPr/>
        </p:nvSpPr>
        <p:spPr>
          <a:xfrm>
            <a:off x="3643350" y="764225"/>
            <a:ext cx="4972500" cy="1026600"/>
          </a:xfrm>
          <a:prstGeom prst="ellipse">
            <a:avLst/>
          </a:prstGeom>
          <a:solidFill>
            <a:srgbClr val="CFE2F3"/>
          </a:solidFill>
          <a:ln w="9525" cap="flat" cmpd="sng">
            <a:solidFill>
              <a:srgbClr val="0000FF"/>
            </a:solidFill>
            <a:prstDash val="solid"/>
            <a:round/>
            <a:headEnd type="none" w="med" len="med"/>
            <a:tailEnd type="none" w="med" len="med"/>
          </a:ln>
        </p:spPr>
        <p:txBody>
          <a:bodyPr lIns="91425" tIns="91425" rIns="91425" bIns="91425" anchor="ctr" anchorCtr="0">
            <a:noAutofit/>
          </a:bodyPr>
          <a:lstStyle/>
          <a:p>
            <a:pPr lvl="0" algn="ctr">
              <a:spcBef>
                <a:spcPts val="0"/>
              </a:spcBef>
              <a:buNone/>
            </a:pPr>
            <a:r>
              <a:rPr lang="ja" sz="1800" b="1" dirty="0"/>
              <a:t>ベースボールエンターテインメント</a:t>
            </a:r>
          </a:p>
        </p:txBody>
      </p:sp>
      <p:pic>
        <p:nvPicPr>
          <p:cNvPr id="136" name="Shape 136"/>
          <p:cNvPicPr preferRelativeResize="0"/>
          <p:nvPr/>
        </p:nvPicPr>
        <p:blipFill>
          <a:blip r:embed="rId4">
            <a:alphaModFix/>
          </a:blip>
          <a:stretch>
            <a:fillRect/>
          </a:stretch>
        </p:blipFill>
        <p:spPr>
          <a:xfrm>
            <a:off x="2785522" y="2876400"/>
            <a:ext cx="600265" cy="1026599"/>
          </a:xfrm>
          <a:prstGeom prst="rect">
            <a:avLst/>
          </a:prstGeom>
          <a:noFill/>
          <a:ln>
            <a:noFill/>
          </a:ln>
        </p:spPr>
      </p:pic>
      <p:sp>
        <p:nvSpPr>
          <p:cNvPr id="137" name="Shape 137"/>
          <p:cNvSpPr/>
          <p:nvPr/>
        </p:nvSpPr>
        <p:spPr>
          <a:xfrm>
            <a:off x="103950" y="1743025"/>
            <a:ext cx="3539400" cy="844799"/>
          </a:xfrm>
          <a:prstGeom prst="ellipse">
            <a:avLst/>
          </a:prstGeom>
          <a:solidFill>
            <a:srgbClr val="CFE2F3"/>
          </a:solidFill>
          <a:ln w="9525" cap="flat" cmpd="sng">
            <a:solidFill>
              <a:srgbClr val="0000FF"/>
            </a:solidFill>
            <a:prstDash val="solid"/>
            <a:round/>
            <a:headEnd type="none" w="med" len="med"/>
            <a:tailEnd type="none" w="med" len="med"/>
          </a:ln>
        </p:spPr>
        <p:txBody>
          <a:bodyPr lIns="91425" tIns="91425" rIns="91425" bIns="91425" anchor="ctr" anchorCtr="0">
            <a:noAutofit/>
          </a:bodyPr>
          <a:lstStyle/>
          <a:p>
            <a:pPr lvl="0" algn="ctr">
              <a:spcBef>
                <a:spcPts val="0"/>
              </a:spcBef>
              <a:buNone/>
            </a:pPr>
            <a:r>
              <a:rPr lang="ja" sz="1800" b="1" dirty="0"/>
              <a:t>独自のファンサービス</a:t>
            </a:r>
          </a:p>
        </p:txBody>
      </p:sp>
      <p:sp>
        <p:nvSpPr>
          <p:cNvPr id="138" name="Shape 138"/>
          <p:cNvSpPr/>
          <p:nvPr/>
        </p:nvSpPr>
        <p:spPr>
          <a:xfrm>
            <a:off x="6209400" y="2600650"/>
            <a:ext cx="2622900" cy="844799"/>
          </a:xfrm>
          <a:prstGeom prst="ellipse">
            <a:avLst/>
          </a:prstGeom>
          <a:solidFill>
            <a:srgbClr val="CFE2F3"/>
          </a:solidFill>
          <a:ln w="9525" cap="flat" cmpd="sng">
            <a:solidFill>
              <a:srgbClr val="0000FF"/>
            </a:solidFill>
            <a:prstDash val="solid"/>
            <a:round/>
            <a:headEnd type="none" w="med" len="med"/>
            <a:tailEnd type="none" w="med" len="med"/>
          </a:ln>
        </p:spPr>
        <p:txBody>
          <a:bodyPr lIns="91425" tIns="91425" rIns="91425" bIns="91425" anchor="ctr" anchorCtr="0">
            <a:noAutofit/>
          </a:bodyPr>
          <a:lstStyle/>
          <a:p>
            <a:pPr lvl="0">
              <a:spcBef>
                <a:spcPts val="0"/>
              </a:spcBef>
              <a:buNone/>
            </a:pPr>
            <a:r>
              <a:rPr lang="ja" sz="1800" b="1"/>
              <a:t>関係の親密化</a:t>
            </a:r>
          </a:p>
        </p:txBody>
      </p:sp>
      <p:sp>
        <p:nvSpPr>
          <p:cNvPr id="139" name="Shape 139"/>
          <p:cNvSpPr txBox="1"/>
          <p:nvPr/>
        </p:nvSpPr>
        <p:spPr>
          <a:xfrm>
            <a:off x="2577750" y="4033200"/>
            <a:ext cx="3988499" cy="606899"/>
          </a:xfrm>
          <a:prstGeom prst="rect">
            <a:avLst/>
          </a:prstGeom>
          <a:noFill/>
          <a:ln>
            <a:noFill/>
          </a:ln>
        </p:spPr>
        <p:txBody>
          <a:bodyPr lIns="91425" tIns="91425" rIns="91425" bIns="91425" anchor="t" anchorCtr="0">
            <a:noAutofit/>
          </a:bodyPr>
          <a:lstStyle/>
          <a:p>
            <a:pPr lvl="0" algn="ctr">
              <a:spcBef>
                <a:spcPts val="0"/>
              </a:spcBef>
              <a:buNone/>
            </a:pPr>
            <a:r>
              <a:rPr lang="ja" sz="2400" b="1">
                <a:solidFill>
                  <a:srgbClr val="FF0000"/>
                </a:solidFill>
              </a:rPr>
              <a:t>お客様と１対１の関係作り</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5"/>
                                        </p:tgtEl>
                                        <p:attrNameLst>
                                          <p:attrName>style.visibility</p:attrName>
                                        </p:attrNameLst>
                                      </p:cBhvr>
                                      <p:to>
                                        <p:strVal val="visible"/>
                                      </p:to>
                                    </p:set>
                                    <p:animEffect transition="in" filter="fade">
                                      <p:cBhvr>
                                        <p:cTn id="7" dur="500"/>
                                        <p:tgtEl>
                                          <p:spTgt spid="1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7"/>
                                        </p:tgtEl>
                                        <p:attrNameLst>
                                          <p:attrName>style.visibility</p:attrName>
                                        </p:attrNameLst>
                                      </p:cBhvr>
                                      <p:to>
                                        <p:strVal val="visible"/>
                                      </p:to>
                                    </p:set>
                                    <p:animEffect transition="in" filter="fade">
                                      <p:cBhvr>
                                        <p:cTn id="12" dur="500"/>
                                        <p:tgtEl>
                                          <p:spTgt spid="13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8"/>
                                        </p:tgtEl>
                                        <p:attrNameLst>
                                          <p:attrName>style.visibility</p:attrName>
                                        </p:attrNameLst>
                                      </p:cBhvr>
                                      <p:to>
                                        <p:strVal val="visible"/>
                                      </p:to>
                                    </p:set>
                                    <p:animEffect transition="in" filter="fade">
                                      <p:cBhvr>
                                        <p:cTn id="17" dur="500"/>
                                        <p:tgtEl>
                                          <p:spTgt spid="138"/>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39"/>
                                        </p:tgtEl>
                                        <p:attrNameLst>
                                          <p:attrName>style.visibility</p:attrName>
                                        </p:attrNameLst>
                                      </p:cBhvr>
                                      <p:to>
                                        <p:strVal val="visible"/>
                                      </p:to>
                                    </p:set>
                                    <p:anim calcmode="lin" valueType="num">
                                      <p:cBhvr additive="base">
                                        <p:cTn id="22" dur="1000"/>
                                        <p:tgtEl>
                                          <p:spTgt spid="1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animBg="1"/>
      <p:bldP spid="137" grpId="0" animBg="1"/>
      <p:bldP spid="138" grpId="0" animBg="1"/>
    </p:bldLst>
  </p:timing>
</p:sld>
</file>

<file path=ppt/theme/theme1.xml><?xml version="1.0" encoding="utf-8"?>
<a:theme xmlns:a="http://schemas.openxmlformats.org/drawingml/2006/main" name="coral">
  <a:themeElements>
    <a:clrScheme name="Coral">
      <a:dk1>
        <a:srgbClr val="F55E61"/>
      </a:dk1>
      <a:lt1>
        <a:srgbClr val="FFFFFF"/>
      </a:lt1>
      <a:dk2>
        <a:srgbClr val="5E696C"/>
      </a:dk2>
      <a:lt2>
        <a:srgbClr val="BFC7CA"/>
      </a:lt2>
      <a:accent1>
        <a:srgbClr val="1E2D31"/>
      </a:accent1>
      <a:accent2>
        <a:srgbClr val="273C42"/>
      </a:accent2>
      <a:accent3>
        <a:srgbClr val="83D061"/>
      </a:accent3>
      <a:accent4>
        <a:srgbClr val="F6CD4C"/>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495</TotalTime>
  <Words>2910</Words>
  <Application>Microsoft Office PowerPoint</Application>
  <PresentationFormat>画面に合わせる (16:9)</PresentationFormat>
  <Paragraphs>836</Paragraphs>
  <Slides>67</Slides>
  <Notes>67</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67</vt:i4>
      </vt:variant>
    </vt:vector>
  </HeadingPairs>
  <TitlesOfParts>
    <vt:vector size="73" baseType="lpstr">
      <vt:lpstr>Lato</vt:lpstr>
      <vt:lpstr>MS Gothic</vt:lpstr>
      <vt:lpstr>Arial</vt:lpstr>
      <vt:lpstr>Playfair Display</vt:lpstr>
      <vt:lpstr>Meiryo</vt:lpstr>
      <vt:lpstr>coral</vt:lpstr>
      <vt:lpstr> アイドルグループのファンが持つ 愛着の形成に影響を与える要因 </vt:lpstr>
      <vt:lpstr>目次 </vt:lpstr>
      <vt:lpstr>研究概要  </vt:lpstr>
      <vt:lpstr>研究内容</vt:lpstr>
      <vt:lpstr>はじめに</vt:lpstr>
      <vt:lpstr>目次 </vt:lpstr>
      <vt:lpstr>現状分析 </vt:lpstr>
      <vt:lpstr>現状分析１</vt:lpstr>
      <vt:lpstr>現状分析２</vt:lpstr>
      <vt:lpstr>現状分析3</vt:lpstr>
      <vt:lpstr>現状分析のまとめ</vt:lpstr>
      <vt:lpstr>ファンの先行研究①</vt:lpstr>
      <vt:lpstr>ファンの先行研究②</vt:lpstr>
      <vt:lpstr>ファンの先行研究の限界  </vt:lpstr>
      <vt:lpstr>先行研究のファンの定義</vt:lpstr>
      <vt:lpstr>私たちのアイドルファンの定義 </vt:lpstr>
      <vt:lpstr>PowerPoint プレゼンテーション</vt:lpstr>
      <vt:lpstr>ジャニーズの例  </vt:lpstr>
      <vt:lpstr>ジャニーズの主な活動 </vt:lpstr>
      <vt:lpstr>ジャニーズからの視点 </vt:lpstr>
      <vt:lpstr>音楽業界からの視点   </vt:lpstr>
      <vt:lpstr>音楽業界からの視点</vt:lpstr>
      <vt:lpstr>事前調査</vt:lpstr>
      <vt:lpstr>ファンからの視点</vt:lpstr>
      <vt:lpstr>コンサートの重要性</vt:lpstr>
      <vt:lpstr>問題意識 </vt:lpstr>
      <vt:lpstr>目次 </vt:lpstr>
      <vt:lpstr>PowerPoint プレゼンテーション</vt:lpstr>
      <vt:lpstr>そこで、、 </vt:lpstr>
      <vt:lpstr>愛着の先行研究①</vt:lpstr>
      <vt:lpstr>愛着の先行研究②   </vt:lpstr>
      <vt:lpstr>愛着の先行研究①,②まとめ </vt:lpstr>
      <vt:lpstr>★ブランドにとって愛着は消費者との      関係性を強化するという点で重要</vt:lpstr>
      <vt:lpstr>研究目的 </vt:lpstr>
      <vt:lpstr>目次 </vt:lpstr>
      <vt:lpstr>調査概要</vt:lpstr>
      <vt:lpstr>仮説導出</vt:lpstr>
      <vt:lpstr>情緒的価値とは</vt:lpstr>
      <vt:lpstr>仮説導出</vt:lpstr>
      <vt:lpstr>仮説１</vt:lpstr>
      <vt:lpstr>仮説１ </vt:lpstr>
      <vt:lpstr>仮説1-1の検証</vt:lpstr>
      <vt:lpstr>仮説1－1検証　 </vt:lpstr>
      <vt:lpstr>仮説1-2の検証</vt:lpstr>
      <vt:lpstr>仮説1-2検証</vt:lpstr>
      <vt:lpstr>仮説1-2検証</vt:lpstr>
      <vt:lpstr>仮説検証まとめ</vt:lpstr>
      <vt:lpstr>疑問…  </vt:lpstr>
      <vt:lpstr>どのくらいの頻度でコンサートに当たっているのか</vt:lpstr>
      <vt:lpstr>仮説導出</vt:lpstr>
      <vt:lpstr>仮説導出　 三種の情動特性対照    </vt:lpstr>
      <vt:lpstr>仮説導出＜妬み・羨望の構成＞</vt:lpstr>
      <vt:lpstr>仮説導出＜妬み・羨望の共通点＞</vt:lpstr>
      <vt:lpstr>仮説導出</vt:lpstr>
      <vt:lpstr>仮説導出 　</vt:lpstr>
      <vt:lpstr>仮説2</vt:lpstr>
      <vt:lpstr>仮説２検証方法</vt:lpstr>
      <vt:lpstr>仮説2の検証方法</vt:lpstr>
      <vt:lpstr>　 </vt:lpstr>
      <vt:lpstr>検証結果</vt:lpstr>
      <vt:lpstr>目次 </vt:lpstr>
      <vt:lpstr>実務的インプリケーション</vt:lpstr>
      <vt:lpstr>学術的インプリケーション </vt:lpstr>
      <vt:lpstr>目次 </vt:lpstr>
      <vt:lpstr>今後の課題 </vt:lpstr>
      <vt:lpstr>参考文献 </vt:lpstr>
      <vt:lpstr>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アイドルグループのファンが持つ 愛着の形成に影響を与える要因</dc:title>
  <dc:creator>山﨑大輔</dc:creator>
  <cp:lastModifiedBy>山﨑大輔</cp:lastModifiedBy>
  <cp:revision>15</cp:revision>
  <dcterms:modified xsi:type="dcterms:W3CDTF">2015-12-19T01:03:15Z</dcterms:modified>
</cp:coreProperties>
</file>